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49"/>
  </p:notesMasterIdLst>
  <p:sldIdLst>
    <p:sldId id="260" r:id="rId4"/>
    <p:sldId id="468" r:id="rId5"/>
    <p:sldId id="469" r:id="rId6"/>
    <p:sldId id="263" r:id="rId7"/>
    <p:sldId id="272" r:id="rId8"/>
    <p:sldId id="413" r:id="rId9"/>
    <p:sldId id="264" r:id="rId10"/>
    <p:sldId id="470" r:id="rId11"/>
    <p:sldId id="471" r:id="rId12"/>
    <p:sldId id="472" r:id="rId13"/>
    <p:sldId id="473" r:id="rId14"/>
    <p:sldId id="474" r:id="rId15"/>
    <p:sldId id="475" r:id="rId16"/>
    <p:sldId id="476" r:id="rId17"/>
    <p:sldId id="477" r:id="rId18"/>
    <p:sldId id="478" r:id="rId19"/>
    <p:sldId id="479" r:id="rId20"/>
    <p:sldId id="500" r:id="rId21"/>
    <p:sldId id="480" r:id="rId22"/>
    <p:sldId id="481" r:id="rId23"/>
    <p:sldId id="482" r:id="rId24"/>
    <p:sldId id="483" r:id="rId25"/>
    <p:sldId id="484" r:id="rId26"/>
    <p:sldId id="485" r:id="rId27"/>
    <p:sldId id="486" r:id="rId28"/>
    <p:sldId id="487" r:id="rId29"/>
    <p:sldId id="488" r:id="rId30"/>
    <p:sldId id="489" r:id="rId31"/>
    <p:sldId id="490" r:id="rId32"/>
    <p:sldId id="491" r:id="rId33"/>
    <p:sldId id="492" r:id="rId34"/>
    <p:sldId id="493" r:id="rId35"/>
    <p:sldId id="494" r:id="rId36"/>
    <p:sldId id="495" r:id="rId37"/>
    <p:sldId id="496" r:id="rId38"/>
    <p:sldId id="497" r:id="rId39"/>
    <p:sldId id="503" r:id="rId40"/>
    <p:sldId id="504" r:id="rId41"/>
    <p:sldId id="505" r:id="rId42"/>
    <p:sldId id="499" r:id="rId43"/>
    <p:sldId id="509" r:id="rId44"/>
    <p:sldId id="506" r:id="rId45"/>
    <p:sldId id="507" r:id="rId46"/>
    <p:sldId id="508" r:id="rId47"/>
    <p:sldId id="501" r:id="rId4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50" autoAdjust="0"/>
    <p:restoredTop sz="94660"/>
  </p:normalViewPr>
  <p:slideViewPr>
    <p:cSldViewPr snapToGrid="0">
      <p:cViewPr>
        <p:scale>
          <a:sx n="60" d="100"/>
          <a:sy n="60" d="100"/>
        </p:scale>
        <p:origin x="-1662" y="-5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D983FC-070D-42F5-8F9E-E87B7EE989C3}" type="datetimeFigureOut">
              <a:rPr lang="pt-BR" smtClean="0"/>
              <a:t>13/05/2015</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64D52E-E828-4506-A098-FE5C2517EF35}" type="slidenum">
              <a:rPr lang="pt-BR" smtClean="0"/>
              <a:t>‹nº›</a:t>
            </a:fld>
            <a:endParaRPr lang="pt-BR"/>
          </a:p>
        </p:txBody>
      </p:sp>
    </p:spTree>
    <p:extLst>
      <p:ext uri="{BB962C8B-B14F-4D97-AF65-F5344CB8AC3E}">
        <p14:creationId xmlns:p14="http://schemas.microsoft.com/office/powerpoint/2010/main" val="3374070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pt-BR" altLang="pt-BR"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9189393-CE2C-4AB2-85C8-8D9BD15BBCB9}" type="slidenum">
              <a:rPr lang="pt-BR" altLang="pt-BR">
                <a:solidFill>
                  <a:srgbClr val="000000"/>
                </a:solidFill>
              </a:rPr>
              <a:pPr eaLnBrk="1" hangingPunct="1"/>
              <a:t>35</a:t>
            </a:fld>
            <a:endParaRPr lang="pt-BR" altLang="pt-BR">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13/05/2015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322665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13/05/2015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677761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727879-2C69-48A3-AD55-3394DC4713EF}" type="datetimeFigureOut">
              <a:rPr lang="pt-BR" smtClean="0"/>
              <a:t>13/05/2015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867959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F727879-2C69-48A3-AD55-3394DC4713EF}" type="datetimeFigureOut">
              <a:rPr lang="pt-BR" smtClean="0"/>
              <a:t>13/05/2015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07416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F727879-2C69-48A3-AD55-3394DC4713EF}" type="datetimeFigureOut">
              <a:rPr lang="pt-BR" smtClean="0"/>
              <a:t>13/05/2015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788635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F727879-2C69-48A3-AD55-3394DC4713EF}" type="datetimeFigureOut">
              <a:rPr lang="pt-BR" smtClean="0"/>
              <a:t>13/05/2015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543962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727879-2C69-48A3-AD55-3394DC4713EF}" type="datetimeFigureOut">
              <a:rPr lang="pt-BR" smtClean="0"/>
              <a:t>13/05/2015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960680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27879-2C69-48A3-AD55-3394DC4713EF}" type="datetimeFigureOut">
              <a:rPr lang="pt-BR" smtClean="0"/>
              <a:t>13/05/2015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2790070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27879-2C69-48A3-AD55-3394DC4713EF}" type="datetimeFigureOut">
              <a:rPr lang="pt-BR" smtClean="0"/>
              <a:t>13/05/2015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143930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13/05/2015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280187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13/05/2015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49621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E30D3F9-8671-44EB-8111-963F221E75A5}" type="slidenum">
              <a:rPr lang="en-US"/>
              <a:pPr>
                <a:defRPr/>
              </a:pPr>
              <a:t>‹nº›</a:t>
            </a:fld>
            <a:endParaRPr lang="en-US"/>
          </a:p>
        </p:txBody>
      </p:sp>
    </p:spTree>
    <p:extLst>
      <p:ext uri="{BB962C8B-B14F-4D97-AF65-F5344CB8AC3E}">
        <p14:creationId xmlns:p14="http://schemas.microsoft.com/office/powerpoint/2010/main" val="1584427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9D680683-3A34-451D-9DDF-7C67ACE1CEAF}" type="slidenum">
              <a:rPr lang="en-US"/>
              <a:pPr>
                <a:defRPr/>
              </a:pPr>
              <a:t>‹nº›</a:t>
            </a:fld>
            <a:endParaRPr lang="en-US"/>
          </a:p>
        </p:txBody>
      </p:sp>
    </p:spTree>
    <p:extLst>
      <p:ext uri="{BB962C8B-B14F-4D97-AF65-F5344CB8AC3E}">
        <p14:creationId xmlns:p14="http://schemas.microsoft.com/office/powerpoint/2010/main" val="2424644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FB55C48C-C42C-4A6A-82FE-B64E2A927ECB}" type="slidenum">
              <a:rPr lang="en-US"/>
              <a:pPr>
                <a:defRPr/>
              </a:pPr>
              <a:t>‹nº›</a:t>
            </a:fld>
            <a:endParaRPr lang="en-US"/>
          </a:p>
        </p:txBody>
      </p:sp>
    </p:spTree>
    <p:extLst>
      <p:ext uri="{BB962C8B-B14F-4D97-AF65-F5344CB8AC3E}">
        <p14:creationId xmlns:p14="http://schemas.microsoft.com/office/powerpoint/2010/main" val="1184913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A3FA02D-61AE-4EFF-830C-245F2CFABF95}" type="slidenum">
              <a:rPr lang="en-US"/>
              <a:pPr>
                <a:defRPr/>
              </a:pPr>
              <a:t>‹nº›</a:t>
            </a:fld>
            <a:endParaRPr lang="en-US"/>
          </a:p>
        </p:txBody>
      </p:sp>
    </p:spTree>
    <p:extLst>
      <p:ext uri="{BB962C8B-B14F-4D97-AF65-F5344CB8AC3E}">
        <p14:creationId xmlns:p14="http://schemas.microsoft.com/office/powerpoint/2010/main" val="2185026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lgn="l">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C81C648C-FCCB-427E-93B0-3ACBD8105834}" type="slidenum">
              <a:rPr lang="en-US"/>
              <a:pPr>
                <a:defRPr/>
              </a:pPr>
              <a:t>‹nº›</a:t>
            </a:fld>
            <a:endParaRPr lang="en-US"/>
          </a:p>
        </p:txBody>
      </p:sp>
    </p:spTree>
    <p:extLst>
      <p:ext uri="{BB962C8B-B14F-4D97-AF65-F5344CB8AC3E}">
        <p14:creationId xmlns:p14="http://schemas.microsoft.com/office/powerpoint/2010/main" val="298701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lgn="l">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19E085C8-D841-465C-97CA-351674F2C8FD}" type="slidenum">
              <a:rPr lang="en-US"/>
              <a:pPr>
                <a:defRPr/>
              </a:pPr>
              <a:t>‹nº›</a:t>
            </a:fld>
            <a:endParaRPr lang="en-US"/>
          </a:p>
        </p:txBody>
      </p:sp>
    </p:spTree>
    <p:extLst>
      <p:ext uri="{BB962C8B-B14F-4D97-AF65-F5344CB8AC3E}">
        <p14:creationId xmlns:p14="http://schemas.microsoft.com/office/powerpoint/2010/main" val="3702681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lgn="l">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F6DFAE63-AE7B-40C8-A20A-96D5A583790D}" type="slidenum">
              <a:rPr lang="en-US"/>
              <a:pPr>
                <a:defRPr/>
              </a:pPr>
              <a:t>‹nº›</a:t>
            </a:fld>
            <a:endParaRPr lang="en-US"/>
          </a:p>
        </p:txBody>
      </p:sp>
    </p:spTree>
    <p:extLst>
      <p:ext uri="{BB962C8B-B14F-4D97-AF65-F5344CB8AC3E}">
        <p14:creationId xmlns:p14="http://schemas.microsoft.com/office/powerpoint/2010/main" val="2951558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3E6AFAC4-D933-467B-85FB-ADE2BE996140}" type="slidenum">
              <a:rPr lang="en-US"/>
              <a:pPr>
                <a:defRPr/>
              </a:pPr>
              <a:t>‹nº›</a:t>
            </a:fld>
            <a:endParaRPr lang="en-US"/>
          </a:p>
        </p:txBody>
      </p:sp>
    </p:spTree>
    <p:extLst>
      <p:ext uri="{BB962C8B-B14F-4D97-AF65-F5344CB8AC3E}">
        <p14:creationId xmlns:p14="http://schemas.microsoft.com/office/powerpoint/2010/main" val="431358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6DFD5D-DF11-4C05-874A-7FE8E37DFD02}" type="slidenum">
              <a:rPr lang="en-US"/>
              <a:pPr>
                <a:defRPr/>
              </a:pPr>
              <a:t>‹nº›</a:t>
            </a:fld>
            <a:endParaRPr lang="en-US"/>
          </a:p>
        </p:txBody>
      </p:sp>
    </p:spTree>
    <p:extLst>
      <p:ext uri="{BB962C8B-B14F-4D97-AF65-F5344CB8AC3E}">
        <p14:creationId xmlns:p14="http://schemas.microsoft.com/office/powerpoint/2010/main" val="35747148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C0D88E1-391F-469B-B713-08D83732EC00}" type="slidenum">
              <a:rPr lang="en-US"/>
              <a:pPr>
                <a:defRPr/>
              </a:pPr>
              <a:t>‹nº›</a:t>
            </a:fld>
            <a:endParaRPr lang="en-US"/>
          </a:p>
        </p:txBody>
      </p:sp>
    </p:spTree>
    <p:extLst>
      <p:ext uri="{BB962C8B-B14F-4D97-AF65-F5344CB8AC3E}">
        <p14:creationId xmlns:p14="http://schemas.microsoft.com/office/powerpoint/2010/main" val="4034290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05596A3-6DC5-4A78-8949-348D96BC89C3}" type="slidenum">
              <a:rPr lang="en-US"/>
              <a:pPr>
                <a:defRPr/>
              </a:pPr>
              <a:t>‹nº›</a:t>
            </a:fld>
            <a:endParaRPr lang="en-US"/>
          </a:p>
        </p:txBody>
      </p:sp>
    </p:spTree>
    <p:extLst>
      <p:ext uri="{BB962C8B-B14F-4D97-AF65-F5344CB8AC3E}">
        <p14:creationId xmlns:p14="http://schemas.microsoft.com/office/powerpoint/2010/main" val="7690423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61A367F-4255-4F68-9ADD-61EA30A0D661}"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2016226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E2F6376-78B5-4F44-9764-12BDDD35F3EB}"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194775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89F40B-4944-4EF0-83C7-04F243AD91DA}"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335403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9FC4F1-7BD4-4E1B-B735-49D26DD82A3B}"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4109342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FBCF96E-E1DD-4D88-97FA-A4D54E0606D8}"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2547610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703BC93-09F4-4E21-98EF-C35C8091D407}"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836810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9B68B80-DC78-4401-9B19-EA11B0AB4D29}"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3159990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DE76D24-DCE7-4540-9A11-FE2A00257F46}"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24655556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37D436-D6F1-4B88-9C1A-CF377C6AE117}"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2277351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8368534-5C20-4A13-8C9B-2294EEAE380C}"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1355707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E3DA25-7DFB-4350-AE17-9C9719566FBA}" type="slidenum">
              <a:rPr lang="pt-BR">
                <a:solidFill>
                  <a:srgbClr val="000000"/>
                </a:solidFill>
              </a:rPr>
              <a:pPr>
                <a:defRPr/>
              </a:pPr>
              <a:t>‹nº›</a:t>
            </a:fld>
            <a:endParaRPr lang="pt-BR">
              <a:solidFill>
                <a:srgbClr val="000000"/>
              </a:solidFill>
            </a:endParaRPr>
          </a:p>
        </p:txBody>
      </p:sp>
    </p:spTree>
    <p:extLst>
      <p:ext uri="{BB962C8B-B14F-4D97-AF65-F5344CB8AC3E}">
        <p14:creationId xmlns:p14="http://schemas.microsoft.com/office/powerpoint/2010/main" val="2351258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27879-2C69-48A3-AD55-3394DC4713EF}" type="datetimeFigureOut">
              <a:rPr lang="pt-BR" smtClean="0"/>
              <a:t>13/05/2015</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B3882-C299-4EF3-9265-9952D0A84FAF}" type="slidenum">
              <a:rPr lang="pt-BR" smtClean="0"/>
              <a:t>‹nº›</a:t>
            </a:fld>
            <a:endParaRPr lang="pt-BR"/>
          </a:p>
        </p:txBody>
      </p:sp>
    </p:spTree>
    <p:extLst>
      <p:ext uri="{BB962C8B-B14F-4D97-AF65-F5344CB8AC3E}">
        <p14:creationId xmlns:p14="http://schemas.microsoft.com/office/powerpoint/2010/main" val="23825952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smtClean="0"/>
              <a:t>Click to edit Master text styles</a:t>
            </a:r>
          </a:p>
          <a:p>
            <a:pPr lvl="1"/>
            <a:r>
              <a:rPr lang="en-US" altLang="pt-BR" smtClean="0"/>
              <a:t>Second level</a:t>
            </a:r>
          </a:p>
          <a:p>
            <a:pPr lvl="2"/>
            <a:r>
              <a:rPr lang="en-US" altLang="pt-BR" smtClean="0"/>
              <a:t>Third level</a:t>
            </a:r>
          </a:p>
          <a:p>
            <a:pPr lvl="3"/>
            <a:r>
              <a:rPr lang="en-US" altLang="pt-BR" smtClean="0"/>
              <a:t>Fourth level</a:t>
            </a:r>
          </a:p>
          <a:p>
            <a:pPr lvl="4"/>
            <a:r>
              <a:rPr lang="en-US" altLang="pt-B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FFFFFF"/>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FF"/>
                </a:solidFill>
                <a:latin typeface="Arial" charset="0"/>
              </a:defRPr>
            </a:lvl1pPr>
          </a:lstStyle>
          <a:p>
            <a:pPr fontAlgn="base">
              <a:spcBef>
                <a:spcPct val="0"/>
              </a:spcBef>
              <a:spcAft>
                <a:spcPct val="0"/>
              </a:spcAft>
              <a:defRPr/>
            </a:pPr>
            <a:fld id="{D3855ED2-1FDE-4661-8684-7627B5D998F8}" type="slidenum">
              <a:rPr lang="en-US"/>
              <a:pPr fontAlgn="base">
                <a:spcBef>
                  <a:spcPct val="0"/>
                </a:spcBef>
                <a:spcAft>
                  <a:spcPct val="0"/>
                </a:spcAft>
                <a:defRPr/>
              </a:pPr>
              <a:t>‹nº›</a:t>
            </a:fld>
            <a:endParaRPr lang="en-US"/>
          </a:p>
        </p:txBody>
      </p:sp>
    </p:spTree>
    <p:extLst>
      <p:ext uri="{BB962C8B-B14F-4D97-AF65-F5344CB8AC3E}">
        <p14:creationId xmlns:p14="http://schemas.microsoft.com/office/powerpoint/2010/main" val="3407454328"/>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smtClean="0"/>
              <a:t>Clique para editar o estilo do título mestre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smtClean="0"/>
              <a:t>Clique para editar os estilos do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pt-B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pt-B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AD8CEA9-AEF9-4B76-9C4D-F8AA1D9D3F39}" type="slidenum">
              <a:rPr lang="pt-BR">
                <a:solidFill>
                  <a:srgbClr val="000000"/>
                </a:solidFill>
              </a:rPr>
              <a:pPr fontAlgn="base">
                <a:spcBef>
                  <a:spcPct val="0"/>
                </a:spcBef>
                <a:spcAft>
                  <a:spcPct val="0"/>
                </a:spcAft>
                <a:defRPr/>
              </a:pPr>
              <a:t>‹nº›</a:t>
            </a:fld>
            <a:endParaRPr lang="pt-BR">
              <a:solidFill>
                <a:srgbClr val="000000"/>
              </a:solidFill>
            </a:endParaRPr>
          </a:p>
        </p:txBody>
      </p:sp>
    </p:spTree>
    <p:extLst>
      <p:ext uri="{BB962C8B-B14F-4D97-AF65-F5344CB8AC3E}">
        <p14:creationId xmlns:p14="http://schemas.microsoft.com/office/powerpoint/2010/main" val="31708059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3.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wmf"/><Relationship Id="rId10" Type="http://schemas.openxmlformats.org/officeDocument/2006/relationships/image" Target="../media/image16.wmf"/><Relationship Id="rId4" Type="http://schemas.openxmlformats.org/officeDocument/2006/relationships/image" Target="../media/image10.wmf"/><Relationship Id="rId9" Type="http://schemas.openxmlformats.org/officeDocument/2006/relationships/image" Target="../media/image15.wmf"/></Relationships>
</file>

<file path=ppt/slides/_rels/slide24.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3.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wmf"/><Relationship Id="rId10" Type="http://schemas.openxmlformats.org/officeDocument/2006/relationships/image" Target="../media/image16.wmf"/><Relationship Id="rId4" Type="http://schemas.openxmlformats.org/officeDocument/2006/relationships/image" Target="../media/image10.wmf"/><Relationship Id="rId9" Type="http://schemas.openxmlformats.org/officeDocument/2006/relationships/image" Target="../media/image15.wmf"/></Relationships>
</file>

<file path=ppt/slides/_rels/slide25.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3.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wmf"/><Relationship Id="rId10" Type="http://schemas.openxmlformats.org/officeDocument/2006/relationships/image" Target="../media/image16.wmf"/><Relationship Id="rId4" Type="http://schemas.openxmlformats.org/officeDocument/2006/relationships/image" Target="../media/image10.wmf"/><Relationship Id="rId9" Type="http://schemas.openxmlformats.org/officeDocument/2006/relationships/image" Target="../media/image15.wmf"/></Relationships>
</file>

<file path=ppt/slides/_rels/slide26.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3.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wmf"/><Relationship Id="rId10" Type="http://schemas.openxmlformats.org/officeDocument/2006/relationships/image" Target="../media/image16.wmf"/><Relationship Id="rId4" Type="http://schemas.openxmlformats.org/officeDocument/2006/relationships/image" Target="../media/image10.wmf"/><Relationship Id="rId9" Type="http://schemas.openxmlformats.org/officeDocument/2006/relationships/image" Target="../media/image15.wmf"/></Relationships>
</file>

<file path=ppt/slides/_rels/slide27.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3.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wmf"/><Relationship Id="rId10" Type="http://schemas.openxmlformats.org/officeDocument/2006/relationships/image" Target="../media/image16.wmf"/><Relationship Id="rId4" Type="http://schemas.openxmlformats.org/officeDocument/2006/relationships/image" Target="../media/image10.wmf"/><Relationship Id="rId9" Type="http://schemas.openxmlformats.org/officeDocument/2006/relationships/image" Target="../media/image15.wmf"/></Relationships>
</file>

<file path=ppt/slides/_rels/slide28.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s>
</file>

<file path=ppt/slides/_rels/slide29.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s>
</file>

<file path=ppt/slides/_rels/slide30.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s>
</file>

<file path=ppt/slides/_rels/slide31.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s>
</file>

<file path=ppt/slides/_rels/slide32.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20.wmf"/><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 Id="rId14" Type="http://schemas.openxmlformats.org/officeDocument/2006/relationships/image" Target="../media/image19.png"/></Relationships>
</file>

<file path=ppt/slides/_rels/slide33.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20.wmf"/><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 Id="rId14" Type="http://schemas.openxmlformats.org/officeDocument/2006/relationships/image" Target="../media/image19.png"/></Relationships>
</file>

<file path=ppt/slides/_rels/slide34.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wmf"/><Relationship Id="rId7" Type="http://schemas.openxmlformats.org/officeDocument/2006/relationships/image" Target="../media/image12.wmf"/><Relationship Id="rId12" Type="http://schemas.openxmlformats.org/officeDocument/2006/relationships/image" Target="../media/image18.wmf"/><Relationship Id="rId2" Type="http://schemas.openxmlformats.org/officeDocument/2006/relationships/image" Target="../media/image8.wmf"/><Relationship Id="rId1" Type="http://schemas.openxmlformats.org/officeDocument/2006/relationships/slideLayout" Target="../slideLayouts/slideLayout18.xml"/><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image" Target="../media/image15.wmf"/></Relationships>
</file>

<file path=ppt/slides/_rels/slide35.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image" Target="../media/image18.wmf"/><Relationship Id="rId3" Type="http://schemas.openxmlformats.org/officeDocument/2006/relationships/image" Target="../media/image8.wmf"/><Relationship Id="rId7" Type="http://schemas.openxmlformats.org/officeDocument/2006/relationships/image" Target="../media/image11.wmf"/><Relationship Id="rId12" Type="http://schemas.openxmlformats.org/officeDocument/2006/relationships/image" Target="../media/image17.wmf"/><Relationship Id="rId17" Type="http://schemas.openxmlformats.org/officeDocument/2006/relationships/image" Target="../media/image23.jpeg"/><Relationship Id="rId2" Type="http://schemas.openxmlformats.org/officeDocument/2006/relationships/notesSlide" Target="../notesSlides/notesSlide1.xml"/><Relationship Id="rId16" Type="http://schemas.openxmlformats.org/officeDocument/2006/relationships/image" Target="../media/image22.jpeg"/><Relationship Id="rId1" Type="http://schemas.openxmlformats.org/officeDocument/2006/relationships/slideLayout" Target="../slideLayouts/slideLayout18.xml"/><Relationship Id="rId6" Type="http://schemas.openxmlformats.org/officeDocument/2006/relationships/image" Target="../media/image10.wmf"/><Relationship Id="rId11" Type="http://schemas.openxmlformats.org/officeDocument/2006/relationships/image" Target="../media/image16.wmf"/><Relationship Id="rId5" Type="http://schemas.openxmlformats.org/officeDocument/2006/relationships/image" Target="../media/image13.wmf"/><Relationship Id="rId15" Type="http://schemas.openxmlformats.org/officeDocument/2006/relationships/image" Target="../media/image19.png"/><Relationship Id="rId10" Type="http://schemas.openxmlformats.org/officeDocument/2006/relationships/image" Target="../media/image15.wmf"/><Relationship Id="rId4" Type="http://schemas.openxmlformats.org/officeDocument/2006/relationships/image" Target="../media/image9.wmf"/><Relationship Id="rId9" Type="http://schemas.openxmlformats.org/officeDocument/2006/relationships/image" Target="../media/image14.wmf"/><Relationship Id="rId14" Type="http://schemas.openxmlformats.org/officeDocument/2006/relationships/image" Target="../media/image21.jpeg"/></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 Id="rId5" Type="http://schemas.openxmlformats.org/officeDocument/2006/relationships/image" Target="../media/image29.jpg"/><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 Id="rId5" Type="http://schemas.openxmlformats.org/officeDocument/2006/relationships/image" Target="../media/image30.jpeg"/><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9.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psdgraphics.com/wp-content/uploads/2009/09/abstract-de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53360"/>
            <a:ext cx="9144000" cy="4121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9480"/>
          <a:stretch/>
        </p:blipFill>
        <p:spPr bwMode="auto">
          <a:xfrm flipH="1" flipV="1">
            <a:off x="0" y="0"/>
            <a:ext cx="9144000" cy="33629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367280" y="3935615"/>
            <a:ext cx="596716" cy="649757"/>
          </a:xfrm>
          <a:prstGeom prst="rect">
            <a:avLst/>
          </a:prstGeom>
        </p:spPr>
      </p:pic>
      <p:sp>
        <p:nvSpPr>
          <p:cNvPr id="4" name="TextBox 3"/>
          <p:cNvSpPr txBox="1"/>
          <p:nvPr/>
        </p:nvSpPr>
        <p:spPr>
          <a:xfrm>
            <a:off x="2963996" y="3954430"/>
            <a:ext cx="5407844" cy="630942"/>
          </a:xfrm>
          <a:prstGeom prst="rect">
            <a:avLst/>
          </a:prstGeom>
          <a:noFill/>
        </p:spPr>
        <p:txBody>
          <a:bodyPr wrap="square" rtlCol="0">
            <a:spAutoFit/>
          </a:bodyPr>
          <a:lstStyle/>
          <a:p>
            <a:r>
              <a:rPr lang="pt-BR" sz="3500" dirty="0" smtClean="0">
                <a:solidFill>
                  <a:schemeClr val="accent1">
                    <a:lumMod val="75000"/>
                  </a:schemeClr>
                </a:solidFill>
                <a:effectLst>
                  <a:outerShdw blurRad="38100" dist="38100" dir="2700000" algn="tl">
                    <a:srgbClr val="000000">
                      <a:alpha val="43137"/>
                    </a:srgbClr>
                  </a:outerShdw>
                </a:effectLst>
                <a:latin typeface="Arial Rounded MT Bold" panose="020F0704030504030204" pitchFamily="34" charset="0"/>
              </a:rPr>
              <a:t>Templo Batista Bíblico</a:t>
            </a:r>
            <a:endParaRPr lang="pt-BR" sz="3500" dirty="0">
              <a:solidFill>
                <a:schemeClr val="accent1">
                  <a:lumMod val="75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8" name="TextBox 7"/>
          <p:cNvSpPr txBox="1"/>
          <p:nvPr/>
        </p:nvSpPr>
        <p:spPr>
          <a:xfrm>
            <a:off x="0" y="2783329"/>
            <a:ext cx="9144000" cy="1246495"/>
          </a:xfrm>
          <a:prstGeom prst="rect">
            <a:avLst/>
          </a:prstGeom>
          <a:noFill/>
        </p:spPr>
        <p:txBody>
          <a:bodyPr wrap="square" rtlCol="0">
            <a:spAutoFit/>
          </a:bodyPr>
          <a:lstStyle/>
          <a:p>
            <a:pPr algn="ctr"/>
            <a:r>
              <a:rPr lang="pt-BR" sz="75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F</a:t>
            </a:r>
            <a:r>
              <a:rPr lang="pt-BR" sz="4500" b="1"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UNDAMENTOS </a:t>
            </a:r>
            <a:r>
              <a:rPr lang="pt-BR" sz="7500" b="1" dirty="0" smtClean="0">
                <a:solidFill>
                  <a:srgbClr val="C0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E</a:t>
            </a:r>
            <a:r>
              <a:rPr lang="pt-BR" sz="4500" b="1"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CLESIOLÓGICOS</a:t>
            </a:r>
            <a:endParaRPr lang="pt-BR" sz="45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11631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R</a:t>
            </a:r>
            <a:r>
              <a:rPr lang="pt-BR" sz="3500" dirty="0" smtClean="0">
                <a:latin typeface="Arial Rounded MT Bold" panose="020F0704030504030204" pitchFamily="34" charset="0"/>
              </a:rPr>
              <a:t>evisão</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77850" y="2181754"/>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1-Fundamentos Históricos</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grpSp>
        <p:nvGrpSpPr>
          <p:cNvPr id="11" name="Group 10"/>
          <p:cNvGrpSpPr/>
          <p:nvPr/>
        </p:nvGrpSpPr>
        <p:grpSpPr>
          <a:xfrm>
            <a:off x="826169" y="1990765"/>
            <a:ext cx="351287" cy="351287"/>
            <a:chOff x="2951605" y="2025012"/>
            <a:chExt cx="351287" cy="351287"/>
          </a:xfrm>
        </p:grpSpPr>
        <p:cxnSp>
          <p:nvCxnSpPr>
            <p:cNvPr id="12" name="Straight Connector 11"/>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rot="16200000">
            <a:off x="826169" y="5609474"/>
            <a:ext cx="351287" cy="351287"/>
            <a:chOff x="2951605" y="2025012"/>
            <a:chExt cx="351287" cy="351287"/>
          </a:xfrm>
        </p:grpSpPr>
        <p:cxnSp>
          <p:nvCxnSpPr>
            <p:cNvPr id="15" name="Straight Connector 14"/>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flipH="1">
            <a:off x="8010478" y="1988651"/>
            <a:ext cx="351287" cy="351287"/>
            <a:chOff x="2951605" y="2025012"/>
            <a:chExt cx="351287" cy="351287"/>
          </a:xfrm>
        </p:grpSpPr>
        <p:cxnSp>
          <p:nvCxnSpPr>
            <p:cNvPr id="18" name="Straight Connector 17"/>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flipH="1">
            <a:off x="8010478" y="5592327"/>
            <a:ext cx="351287" cy="351287"/>
            <a:chOff x="2951605" y="2025012"/>
            <a:chExt cx="351287" cy="351287"/>
          </a:xfrm>
        </p:grpSpPr>
        <p:cxnSp>
          <p:nvCxnSpPr>
            <p:cNvPr id="21" name="Straight Connector 20"/>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60464" y="1379770"/>
            <a:ext cx="7467005" cy="707886"/>
          </a:xfrm>
          <a:prstGeom prst="rect">
            <a:avLst/>
          </a:prstGeom>
          <a:noFill/>
        </p:spPr>
        <p:txBody>
          <a:bodyPr wrap="square" rtlCol="0">
            <a:spAutoFit/>
          </a:bodyPr>
          <a:lstStyle/>
          <a:p>
            <a:pPr algn="ctr"/>
            <a:r>
              <a:rPr lang="pt-BR" sz="4000" b="1" u="sng" dirty="0" err="1" smtClean="0">
                <a:solidFill>
                  <a:schemeClr val="bg2">
                    <a:lumMod val="25000"/>
                  </a:schemeClr>
                </a:solidFill>
              </a:rPr>
              <a:t>Bibliologia</a:t>
            </a:r>
            <a:r>
              <a:rPr lang="pt-BR" sz="4000" b="1" u="sng" dirty="0" smtClean="0">
                <a:solidFill>
                  <a:schemeClr val="bg2">
                    <a:lumMod val="25000"/>
                  </a:schemeClr>
                </a:solidFill>
              </a:rPr>
              <a:t>:</a:t>
            </a:r>
            <a:endParaRPr lang="pt-BR" sz="4000" b="1" u="sng" dirty="0">
              <a:solidFill>
                <a:schemeClr val="bg2">
                  <a:lumMod val="25000"/>
                </a:schemeClr>
              </a:solidFill>
            </a:endParaRPr>
          </a:p>
        </p:txBody>
      </p:sp>
      <p:sp>
        <p:nvSpPr>
          <p:cNvPr id="24" name="TextBox 9"/>
          <p:cNvSpPr txBox="1"/>
          <p:nvPr/>
        </p:nvSpPr>
        <p:spPr>
          <a:xfrm>
            <a:off x="1085872" y="2767288"/>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2-Autoridade das Escrituras </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25" name="TextBox 9"/>
          <p:cNvSpPr txBox="1"/>
          <p:nvPr/>
        </p:nvSpPr>
        <p:spPr>
          <a:xfrm>
            <a:off x="1085872" y="3368863"/>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3-Inerrância e Infalibilidade</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26" name="TextBox 9"/>
          <p:cNvSpPr txBox="1"/>
          <p:nvPr/>
        </p:nvSpPr>
        <p:spPr>
          <a:xfrm>
            <a:off x="1093894" y="3954397"/>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4-Inspiração das Escrituras </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27" name="TextBox 9"/>
          <p:cNvSpPr txBox="1"/>
          <p:nvPr/>
        </p:nvSpPr>
        <p:spPr>
          <a:xfrm>
            <a:off x="1077853" y="4563994"/>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5-Suficiência das Escrituras </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28" name="TextBox 9"/>
          <p:cNvSpPr txBox="1"/>
          <p:nvPr/>
        </p:nvSpPr>
        <p:spPr>
          <a:xfrm>
            <a:off x="1093894" y="5212610"/>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6-Princípios de Interpretação</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68651316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ppt_x"/>
                                          </p:val>
                                        </p:tav>
                                        <p:tav tm="100000">
                                          <p:val>
                                            <p:strVal val="#ppt_x"/>
                                          </p:val>
                                        </p:tav>
                                      </p:tavLst>
                                    </p:anim>
                                    <p:anim calcmode="lin" valueType="num">
                                      <p:cBhvr additive="base">
                                        <p:cTn id="18" dur="10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1000" fill="hold"/>
                                        <p:tgtEl>
                                          <p:spTgt spid="26"/>
                                        </p:tgtEl>
                                        <p:attrNameLst>
                                          <p:attrName>ppt_x</p:attrName>
                                        </p:attrNameLst>
                                      </p:cBhvr>
                                      <p:tavLst>
                                        <p:tav tm="0">
                                          <p:val>
                                            <p:strVal val="#ppt_x"/>
                                          </p:val>
                                        </p:tav>
                                        <p:tav tm="100000">
                                          <p:val>
                                            <p:strVal val="#ppt_x"/>
                                          </p:val>
                                        </p:tav>
                                      </p:tavLst>
                                    </p:anim>
                                    <p:anim calcmode="lin" valueType="num">
                                      <p:cBhvr additive="base">
                                        <p:cTn id="28" dur="1000" fill="hold"/>
                                        <p:tgtEl>
                                          <p:spTgt spid="26"/>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000" fill="hold"/>
                                        <p:tgtEl>
                                          <p:spTgt spid="27"/>
                                        </p:tgtEl>
                                        <p:attrNameLst>
                                          <p:attrName>ppt_x</p:attrName>
                                        </p:attrNameLst>
                                      </p:cBhvr>
                                      <p:tavLst>
                                        <p:tav tm="0">
                                          <p:val>
                                            <p:strVal val="#ppt_x"/>
                                          </p:val>
                                        </p:tav>
                                        <p:tav tm="100000">
                                          <p:val>
                                            <p:strVal val="#ppt_x"/>
                                          </p:val>
                                        </p:tav>
                                      </p:tavLst>
                                    </p:anim>
                                    <p:anim calcmode="lin" valueType="num">
                                      <p:cBhvr additive="base">
                                        <p:cTn id="33" dur="10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1000" fill="hold"/>
                                        <p:tgtEl>
                                          <p:spTgt spid="28"/>
                                        </p:tgtEl>
                                        <p:attrNameLst>
                                          <p:attrName>ppt_x</p:attrName>
                                        </p:attrNameLst>
                                      </p:cBhvr>
                                      <p:tavLst>
                                        <p:tav tm="0">
                                          <p:val>
                                            <p:strVal val="#ppt_x"/>
                                          </p:val>
                                        </p:tav>
                                        <p:tav tm="100000">
                                          <p:val>
                                            <p:strVal val="#ppt_x"/>
                                          </p:val>
                                        </p:tav>
                                      </p:tavLst>
                                    </p:anim>
                                    <p:anim calcmode="lin" valueType="num">
                                      <p:cBhvr additive="base">
                                        <p:cTn id="38"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24"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R</a:t>
            </a:r>
            <a:r>
              <a:rPr lang="pt-BR" sz="3500" dirty="0" smtClean="0">
                <a:latin typeface="Arial Rounded MT Bold" panose="020F0704030504030204" pitchFamily="34" charset="0"/>
              </a:rPr>
              <a:t>evisão</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77850" y="2181754"/>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7-O que é igreja?</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grpSp>
        <p:nvGrpSpPr>
          <p:cNvPr id="11" name="Group 10"/>
          <p:cNvGrpSpPr/>
          <p:nvPr/>
        </p:nvGrpSpPr>
        <p:grpSpPr>
          <a:xfrm>
            <a:off x="826169" y="1990765"/>
            <a:ext cx="351287" cy="351287"/>
            <a:chOff x="2951605" y="2025012"/>
            <a:chExt cx="351287" cy="351287"/>
          </a:xfrm>
        </p:grpSpPr>
        <p:cxnSp>
          <p:nvCxnSpPr>
            <p:cNvPr id="12" name="Straight Connector 11"/>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rot="16200000">
            <a:off x="826169" y="5609474"/>
            <a:ext cx="351287" cy="351287"/>
            <a:chOff x="2951605" y="2025012"/>
            <a:chExt cx="351287" cy="351287"/>
          </a:xfrm>
        </p:grpSpPr>
        <p:cxnSp>
          <p:nvCxnSpPr>
            <p:cNvPr id="15" name="Straight Connector 14"/>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flipH="1">
            <a:off x="8010478" y="1988651"/>
            <a:ext cx="351287" cy="351287"/>
            <a:chOff x="2951605" y="2025012"/>
            <a:chExt cx="351287" cy="351287"/>
          </a:xfrm>
        </p:grpSpPr>
        <p:cxnSp>
          <p:nvCxnSpPr>
            <p:cNvPr id="18" name="Straight Connector 17"/>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flipH="1">
            <a:off x="8010478" y="5592327"/>
            <a:ext cx="351287" cy="351287"/>
            <a:chOff x="2951605" y="2025012"/>
            <a:chExt cx="351287" cy="351287"/>
          </a:xfrm>
        </p:grpSpPr>
        <p:cxnSp>
          <p:nvCxnSpPr>
            <p:cNvPr id="21" name="Straight Connector 20"/>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60464" y="1379770"/>
            <a:ext cx="7467005" cy="707886"/>
          </a:xfrm>
          <a:prstGeom prst="rect">
            <a:avLst/>
          </a:prstGeom>
          <a:noFill/>
        </p:spPr>
        <p:txBody>
          <a:bodyPr wrap="square" rtlCol="0">
            <a:spAutoFit/>
          </a:bodyPr>
          <a:lstStyle/>
          <a:p>
            <a:pPr algn="ctr"/>
            <a:r>
              <a:rPr lang="pt-BR" sz="4000" b="1" u="sng" dirty="0" smtClean="0">
                <a:solidFill>
                  <a:schemeClr val="bg2">
                    <a:lumMod val="25000"/>
                  </a:schemeClr>
                </a:solidFill>
              </a:rPr>
              <a:t>Eclesiologia:</a:t>
            </a:r>
            <a:endParaRPr lang="pt-BR" sz="4000" b="1" u="sng" dirty="0">
              <a:solidFill>
                <a:schemeClr val="bg2">
                  <a:lumMod val="25000"/>
                </a:schemeClr>
              </a:solidFill>
            </a:endParaRPr>
          </a:p>
        </p:txBody>
      </p:sp>
      <p:sp>
        <p:nvSpPr>
          <p:cNvPr id="24" name="TextBox 9"/>
          <p:cNvSpPr txBox="1"/>
          <p:nvPr/>
        </p:nvSpPr>
        <p:spPr>
          <a:xfrm>
            <a:off x="1085872" y="2767288"/>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8-Missão da Igreja </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25" name="TextBox 9"/>
          <p:cNvSpPr txBox="1"/>
          <p:nvPr/>
        </p:nvSpPr>
        <p:spPr>
          <a:xfrm>
            <a:off x="1085872" y="3368863"/>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9-Ministério Pastoral</a:t>
            </a:r>
          </a:p>
        </p:txBody>
      </p:sp>
      <p:sp>
        <p:nvSpPr>
          <p:cNvPr id="26" name="TextBox 9"/>
          <p:cNvSpPr txBox="1"/>
          <p:nvPr/>
        </p:nvSpPr>
        <p:spPr>
          <a:xfrm>
            <a:off x="1093894" y="3954397"/>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10-Filosofia Ministerial </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27" name="TextBox 9"/>
          <p:cNvSpPr txBox="1"/>
          <p:nvPr/>
        </p:nvSpPr>
        <p:spPr>
          <a:xfrm>
            <a:off x="1077853" y="4563994"/>
            <a:ext cx="7524545" cy="707886"/>
          </a:xfrm>
          <a:prstGeom prst="rect">
            <a:avLst/>
          </a:prstGeom>
          <a:noFill/>
        </p:spPr>
        <p:txBody>
          <a:bodyPr wrap="square" rtlCol="0">
            <a:spAutoFit/>
          </a:bodyPr>
          <a:lstStyle/>
          <a:p>
            <a:r>
              <a:rPr lang="pt-BR" sz="4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11-Membresia e Disciplina </a:t>
            </a:r>
            <a:endParaRPr lang="pt-BR" sz="4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0229088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ppt_x"/>
                                          </p:val>
                                        </p:tav>
                                        <p:tav tm="100000">
                                          <p:val>
                                            <p:strVal val="#ppt_x"/>
                                          </p:val>
                                        </p:tav>
                                      </p:tavLst>
                                    </p:anim>
                                    <p:anim calcmode="lin" valueType="num">
                                      <p:cBhvr additive="base">
                                        <p:cTn id="18" dur="10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1000" fill="hold"/>
                                        <p:tgtEl>
                                          <p:spTgt spid="26"/>
                                        </p:tgtEl>
                                        <p:attrNameLst>
                                          <p:attrName>ppt_x</p:attrName>
                                        </p:attrNameLst>
                                      </p:cBhvr>
                                      <p:tavLst>
                                        <p:tav tm="0">
                                          <p:val>
                                            <p:strVal val="#ppt_x"/>
                                          </p:val>
                                        </p:tav>
                                        <p:tav tm="100000">
                                          <p:val>
                                            <p:strVal val="#ppt_x"/>
                                          </p:val>
                                        </p:tav>
                                      </p:tavLst>
                                    </p:anim>
                                    <p:anim calcmode="lin" valueType="num">
                                      <p:cBhvr additive="base">
                                        <p:cTn id="28" dur="1000" fill="hold"/>
                                        <p:tgtEl>
                                          <p:spTgt spid="26"/>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000" fill="hold"/>
                                        <p:tgtEl>
                                          <p:spTgt spid="27"/>
                                        </p:tgtEl>
                                        <p:attrNameLst>
                                          <p:attrName>ppt_x</p:attrName>
                                        </p:attrNameLst>
                                      </p:cBhvr>
                                      <p:tavLst>
                                        <p:tav tm="0">
                                          <p:val>
                                            <p:strVal val="#ppt_x"/>
                                          </p:val>
                                        </p:tav>
                                        <p:tav tm="100000">
                                          <p:val>
                                            <p:strVal val="#ppt_x"/>
                                          </p:val>
                                        </p:tav>
                                      </p:tavLst>
                                    </p:anim>
                                    <p:anim calcmode="lin" valueType="num">
                                      <p:cBhvr additive="base">
                                        <p:cTn id="33"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24" grpId="0"/>
      <p:bldP spid="25"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6874990"/>
            <a:chOff x="0" y="0"/>
            <a:chExt cx="9144000" cy="6874990"/>
          </a:xfrm>
        </p:grpSpPr>
        <p:pic>
          <p:nvPicPr>
            <p:cNvPr id="5122" name="Picture 2" descr="http://www.psdgraphics.com/wp-content/uploads/2009/09/abstract-de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53360"/>
              <a:ext cx="9144000" cy="4121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9480"/>
            <a:stretch/>
          </p:blipFill>
          <p:spPr bwMode="auto">
            <a:xfrm flipH="1" flipV="1">
              <a:off x="0" y="0"/>
              <a:ext cx="9144000" cy="3362960"/>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9"/>
          <p:cNvSpPr txBox="1"/>
          <p:nvPr/>
        </p:nvSpPr>
        <p:spPr>
          <a:xfrm>
            <a:off x="837220" y="2783329"/>
            <a:ext cx="7524545" cy="1631216"/>
          </a:xfrm>
          <a:prstGeom prst="rect">
            <a:avLst/>
          </a:prstGeom>
          <a:noFill/>
        </p:spPr>
        <p:txBody>
          <a:bodyPr wrap="square" rtlCol="0">
            <a:spAutoFit/>
          </a:bodyPr>
          <a:lstStyle/>
          <a:p>
            <a:pPr algn="ctr"/>
            <a:r>
              <a:rPr lang="pt-BR" sz="5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MINISTÉRIOS:</a:t>
            </a:r>
          </a:p>
          <a:p>
            <a:pPr algn="ctr"/>
            <a:r>
              <a:rPr lang="pt-BR" sz="5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Missões e Evangelismo</a:t>
            </a:r>
            <a:endParaRPr lang="pt-BR" sz="5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grpSp>
        <p:nvGrpSpPr>
          <p:cNvPr id="11" name="Group 10"/>
          <p:cNvGrpSpPr/>
          <p:nvPr/>
        </p:nvGrpSpPr>
        <p:grpSpPr>
          <a:xfrm>
            <a:off x="826169" y="2447962"/>
            <a:ext cx="351287" cy="351287"/>
            <a:chOff x="2951605" y="2025012"/>
            <a:chExt cx="351287" cy="351287"/>
          </a:xfrm>
        </p:grpSpPr>
        <p:cxnSp>
          <p:nvCxnSpPr>
            <p:cNvPr id="12" name="Straight Connector 11"/>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rot="16200000">
            <a:off x="826169" y="4165694"/>
            <a:ext cx="351287" cy="351287"/>
            <a:chOff x="2951605" y="2025012"/>
            <a:chExt cx="351287" cy="351287"/>
          </a:xfrm>
        </p:grpSpPr>
        <p:cxnSp>
          <p:nvCxnSpPr>
            <p:cNvPr id="15" name="Straight Connector 14"/>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flipH="1">
            <a:off x="8010478" y="2445848"/>
            <a:ext cx="351287" cy="351287"/>
            <a:chOff x="2951605" y="2025012"/>
            <a:chExt cx="351287" cy="351287"/>
          </a:xfrm>
        </p:grpSpPr>
        <p:cxnSp>
          <p:nvCxnSpPr>
            <p:cNvPr id="18" name="Straight Connector 17"/>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flipH="1">
            <a:off x="8001634" y="4167993"/>
            <a:ext cx="351287" cy="351287"/>
            <a:chOff x="2951605" y="2025012"/>
            <a:chExt cx="351287" cy="351287"/>
          </a:xfrm>
        </p:grpSpPr>
        <p:cxnSp>
          <p:nvCxnSpPr>
            <p:cNvPr id="21" name="Straight Connector 20"/>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60464" y="1836967"/>
            <a:ext cx="7467005" cy="707886"/>
          </a:xfrm>
          <a:prstGeom prst="rect">
            <a:avLst/>
          </a:prstGeom>
          <a:noFill/>
        </p:spPr>
        <p:txBody>
          <a:bodyPr wrap="square" rtlCol="0">
            <a:spAutoFit/>
          </a:bodyPr>
          <a:lstStyle/>
          <a:p>
            <a:pPr algn="ctr"/>
            <a:r>
              <a:rPr lang="pt-BR" sz="4000" u="sng" dirty="0" smtClean="0">
                <a:solidFill>
                  <a:schemeClr val="bg2">
                    <a:lumMod val="25000"/>
                  </a:schemeClr>
                </a:solidFill>
              </a:rPr>
              <a:t>Eclesiologia:</a:t>
            </a:r>
            <a:endParaRPr lang="pt-BR" sz="4000" u="sng" dirty="0">
              <a:solidFill>
                <a:schemeClr val="bg2">
                  <a:lumMod val="25000"/>
                </a:schemeClr>
              </a:solidFill>
            </a:endParaRPr>
          </a:p>
        </p:txBody>
      </p:sp>
    </p:spTree>
    <p:extLst>
      <p:ext uri="{BB962C8B-B14F-4D97-AF65-F5344CB8AC3E}">
        <p14:creationId xmlns:p14="http://schemas.microsoft.com/office/powerpoint/2010/main" val="65279193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784830"/>
          </a:xfrm>
          <a:prstGeom prst="rect">
            <a:avLst/>
          </a:prstGeom>
          <a:noFill/>
        </p:spPr>
        <p:txBody>
          <a:bodyPr wrap="square" rtlCol="0">
            <a:spAutoFit/>
          </a:bodyPr>
          <a:lstStyle/>
          <a:p>
            <a:r>
              <a:rPr lang="pt-BR" sz="4500" dirty="0">
                <a:solidFill>
                  <a:srgbClr val="C00000"/>
                </a:solidFill>
                <a:latin typeface="Arial Rounded MT Bold" panose="020F0704030504030204" pitchFamily="34" charset="0"/>
              </a:rPr>
              <a:t>I</a:t>
            </a:r>
            <a:r>
              <a:rPr lang="pt-BR" sz="3500" dirty="0" smtClean="0">
                <a:latin typeface="Arial Rounded MT Bold" panose="020F0704030504030204" pitchFamily="34" charset="0"/>
              </a:rPr>
              <a:t>ntrodução</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74432" y="1486353"/>
            <a:ext cx="8474529"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Objetivos:</a:t>
            </a:r>
            <a:endParaRPr lang="pt-BR" sz="2900" dirty="0">
              <a:latin typeface="Arial Rounded MT Bold" panose="020F0704030504030204" pitchFamily="34" charset="0"/>
            </a:endParaRPr>
          </a:p>
        </p:txBody>
      </p:sp>
      <p:sp>
        <p:nvSpPr>
          <p:cNvPr id="40" name="TextBox 39"/>
          <p:cNvSpPr txBox="1"/>
          <p:nvPr/>
        </p:nvSpPr>
        <p:spPr>
          <a:xfrm>
            <a:off x="600311" y="2197101"/>
            <a:ext cx="8474529" cy="1985159"/>
          </a:xfrm>
          <a:prstGeom prst="rect">
            <a:avLst/>
          </a:prstGeom>
          <a:noFill/>
        </p:spPr>
        <p:txBody>
          <a:bodyPr wrap="square" rtlCol="0">
            <a:spAutoFit/>
          </a:bodyPr>
          <a:lstStyle/>
          <a:p>
            <a:pPr>
              <a:spcBef>
                <a:spcPts val="1800"/>
              </a:spcBef>
            </a:pPr>
            <a:r>
              <a:rPr lang="pt-BR" sz="2700" dirty="0" smtClean="0">
                <a:solidFill>
                  <a:schemeClr val="bg2">
                    <a:lumMod val="25000"/>
                  </a:schemeClr>
                </a:solidFill>
                <a:latin typeface="Arial Rounded MT Bold" panose="020F0704030504030204" pitchFamily="34" charset="0"/>
              </a:rPr>
              <a:t>1 – Resumir nossos conceitos sobre Missões e Evangelismo</a:t>
            </a:r>
          </a:p>
          <a:p>
            <a:pPr>
              <a:spcBef>
                <a:spcPts val="1800"/>
              </a:spcBef>
            </a:pPr>
            <a:r>
              <a:rPr lang="pt-BR" sz="2700" dirty="0" smtClean="0">
                <a:solidFill>
                  <a:schemeClr val="bg2">
                    <a:lumMod val="25000"/>
                  </a:schemeClr>
                </a:solidFill>
                <a:latin typeface="Arial Rounded MT Bold" panose="020F0704030504030204" pitchFamily="34" charset="0"/>
              </a:rPr>
              <a:t>2 – Responder a questionamentos comuns sobre nossas práticas nestas áreas.</a:t>
            </a:r>
            <a:endParaRPr lang="pt-BR" sz="2700" dirty="0">
              <a:latin typeface="Arial Rounded MT Bold" panose="020F0704030504030204" pitchFamily="34" charset="0"/>
            </a:endParaRPr>
          </a:p>
        </p:txBody>
      </p:sp>
    </p:spTree>
    <p:extLst>
      <p:ext uri="{BB962C8B-B14F-4D97-AF65-F5344CB8AC3E}">
        <p14:creationId xmlns:p14="http://schemas.microsoft.com/office/powerpoint/2010/main" val="373964280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1000"/>
                                        <p:tgtEl>
                                          <p:spTgt spid="39"/>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40">
                                            <p:txEl>
                                              <p:pRg st="0" end="0"/>
                                            </p:txEl>
                                          </p:spTgt>
                                        </p:tgtEl>
                                        <p:attrNameLst>
                                          <p:attrName>style.visibility</p:attrName>
                                        </p:attrNameLst>
                                      </p:cBhvr>
                                      <p:to>
                                        <p:strVal val="visible"/>
                                      </p:to>
                                    </p:set>
                                    <p:animEffect transition="in" filter="randombar(horizontal)">
                                      <p:cBhvr>
                                        <p:cTn id="11" dur="750"/>
                                        <p:tgtEl>
                                          <p:spTgt spid="40">
                                            <p:txEl>
                                              <p:pRg st="0" end="0"/>
                                            </p:txEl>
                                          </p:spTgt>
                                        </p:tgtEl>
                                      </p:cBhvr>
                                    </p:animEffect>
                                  </p:childTnLst>
                                </p:cTn>
                              </p:par>
                            </p:childTnLst>
                          </p:cTn>
                        </p:par>
                        <p:par>
                          <p:cTn id="12" fill="hold">
                            <p:stCondLst>
                              <p:cond delay="1750"/>
                            </p:stCondLst>
                            <p:childTnLst>
                              <p:par>
                                <p:cTn id="13" presetID="14" presetClass="entr" presetSubtype="10" fill="hold" nodeType="afterEffect">
                                  <p:stCondLst>
                                    <p:cond delay="0"/>
                                  </p:stCondLst>
                                  <p:childTnLst>
                                    <p:set>
                                      <p:cBhvr>
                                        <p:cTn id="14" dur="1" fill="hold">
                                          <p:stCondLst>
                                            <p:cond delay="0"/>
                                          </p:stCondLst>
                                        </p:cTn>
                                        <p:tgtEl>
                                          <p:spTgt spid="40">
                                            <p:txEl>
                                              <p:pRg st="1" end="1"/>
                                            </p:txEl>
                                          </p:spTgt>
                                        </p:tgtEl>
                                        <p:attrNameLst>
                                          <p:attrName>style.visibility</p:attrName>
                                        </p:attrNameLst>
                                      </p:cBhvr>
                                      <p:to>
                                        <p:strVal val="visible"/>
                                      </p:to>
                                    </p:set>
                                    <p:animEffect transition="in" filter="randombar(horizontal)">
                                      <p:cBhvr>
                                        <p:cTn id="15" dur="10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784830"/>
          </a:xfrm>
          <a:prstGeom prst="rect">
            <a:avLst/>
          </a:prstGeom>
          <a:noFill/>
        </p:spPr>
        <p:txBody>
          <a:bodyPr wrap="square" rtlCol="0">
            <a:spAutoFit/>
          </a:bodyPr>
          <a:lstStyle/>
          <a:p>
            <a:r>
              <a:rPr lang="pt-BR" sz="4500" dirty="0">
                <a:solidFill>
                  <a:srgbClr val="C00000"/>
                </a:solidFill>
                <a:latin typeface="Arial Rounded MT Bold" panose="020F0704030504030204" pitchFamily="34" charset="0"/>
              </a:rPr>
              <a:t>I</a:t>
            </a:r>
            <a:r>
              <a:rPr lang="pt-BR" sz="3500" dirty="0" smtClean="0">
                <a:latin typeface="Arial Rounded MT Bold" panose="020F0704030504030204" pitchFamily="34" charset="0"/>
              </a:rPr>
              <a:t>ntrodução</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61258" y="1054619"/>
            <a:ext cx="8882742" cy="5001369"/>
          </a:xfrm>
          <a:prstGeom prst="rect">
            <a:avLst/>
          </a:prstGeom>
        </p:spPr>
        <p:txBody>
          <a:bodyPr wrap="square">
            <a:spAutoFit/>
          </a:bodyPr>
          <a:lstStyle/>
          <a:p>
            <a:r>
              <a:rPr lang="pt-BR" sz="2900" dirty="0"/>
              <a:t>A Bíblia toda relata o propósito de Deus para todas as nações: </a:t>
            </a:r>
            <a:r>
              <a:rPr lang="pt-BR" sz="2900" b="1" dirty="0">
                <a:solidFill>
                  <a:srgbClr val="0070C0"/>
                </a:solidFill>
                <a:effectLst>
                  <a:outerShdw blurRad="38100" dist="38100" dir="2700000" algn="tl">
                    <a:srgbClr val="000000">
                      <a:alpha val="43137"/>
                    </a:srgbClr>
                  </a:outerShdw>
                </a:effectLst>
              </a:rPr>
              <a:t>redenção e bênção</a:t>
            </a:r>
            <a:r>
              <a:rPr lang="pt-BR" sz="2900" dirty="0"/>
              <a:t>.  </a:t>
            </a:r>
            <a:endParaRPr lang="pt-BR" sz="2900" dirty="0" smtClean="0"/>
          </a:p>
          <a:p>
            <a:r>
              <a:rPr lang="pt-BR" sz="2900" dirty="0" smtClean="0"/>
              <a:t>Deus </a:t>
            </a:r>
            <a:r>
              <a:rPr lang="pt-BR" sz="2900" dirty="0"/>
              <a:t>possui um propósito para Si mesmo</a:t>
            </a:r>
            <a:r>
              <a:rPr lang="pt-BR" sz="2900" b="1" dirty="0">
                <a:solidFill>
                  <a:srgbClr val="0070C0"/>
                </a:solidFill>
                <a:effectLst>
                  <a:outerShdw blurRad="38100" dist="38100" dir="2700000" algn="tl">
                    <a:srgbClr val="000000">
                      <a:alpha val="43137"/>
                    </a:srgbClr>
                  </a:outerShdw>
                </a:effectLst>
              </a:rPr>
              <a:t>:  ser glorificado. </a:t>
            </a:r>
            <a:endParaRPr lang="pt-BR" sz="2900" b="1" dirty="0" smtClean="0">
              <a:solidFill>
                <a:srgbClr val="0070C0"/>
              </a:solidFill>
              <a:effectLst>
                <a:outerShdw blurRad="38100" dist="38100" dir="2700000" algn="tl">
                  <a:srgbClr val="000000">
                    <a:alpha val="43137"/>
                  </a:srgbClr>
                </a:outerShdw>
              </a:effectLst>
            </a:endParaRPr>
          </a:p>
          <a:p>
            <a:r>
              <a:rPr lang="pt-BR" sz="2900" dirty="0" smtClean="0"/>
              <a:t>O </a:t>
            </a:r>
            <a:r>
              <a:rPr lang="pt-BR" sz="2900" dirty="0"/>
              <a:t>Seu plano envolve todas as nações e gerações, chamando para Si as orações, a paixão e a adoração de todos os povos.  </a:t>
            </a:r>
          </a:p>
          <a:p>
            <a:pPr lvl="7"/>
            <a:r>
              <a:rPr lang="pt-BR" sz="2900" dirty="0" smtClean="0"/>
              <a:t>               A </a:t>
            </a:r>
            <a:r>
              <a:rPr lang="pt-BR" sz="2900" dirty="0"/>
              <a:t>Grande Comissão revela a </a:t>
            </a:r>
            <a:endParaRPr lang="pt-BR" sz="2900" dirty="0" smtClean="0"/>
          </a:p>
          <a:p>
            <a:pPr lvl="7"/>
            <a:r>
              <a:rPr lang="pt-BR" sz="2900" dirty="0" smtClean="0"/>
              <a:t>               preocupação </a:t>
            </a:r>
            <a:r>
              <a:rPr lang="pt-BR" sz="2900" dirty="0"/>
              <a:t>de Jesus ao </a:t>
            </a:r>
            <a:endParaRPr lang="pt-BR" sz="2900" dirty="0" smtClean="0"/>
          </a:p>
          <a:p>
            <a:pPr lvl="7"/>
            <a:r>
              <a:rPr lang="pt-BR" sz="2900" dirty="0" smtClean="0"/>
              <a:t>               longo </a:t>
            </a:r>
            <a:r>
              <a:rPr lang="pt-BR" sz="2900" dirty="0"/>
              <a:t>de Sua vida: </a:t>
            </a:r>
          </a:p>
          <a:p>
            <a:pPr lvl="7"/>
            <a:r>
              <a:rPr lang="pt-BR" sz="2900" b="1" dirty="0" smtClean="0">
                <a:solidFill>
                  <a:srgbClr val="0070C0"/>
                </a:solidFill>
                <a:effectLst>
                  <a:outerShdw blurRad="38100" dist="38100" dir="2700000" algn="tl">
                    <a:srgbClr val="000000">
                      <a:alpha val="43137"/>
                    </a:srgbClr>
                  </a:outerShdw>
                </a:effectLst>
              </a:rPr>
              <a:t>               alcançar </a:t>
            </a:r>
            <a:r>
              <a:rPr lang="pt-BR" sz="2900" b="1" dirty="0">
                <a:solidFill>
                  <a:srgbClr val="0070C0"/>
                </a:solidFill>
                <a:effectLst>
                  <a:outerShdw blurRad="38100" dist="38100" dir="2700000" algn="tl">
                    <a:srgbClr val="000000">
                      <a:alpha val="43137"/>
                    </a:srgbClr>
                  </a:outerShdw>
                </a:effectLst>
              </a:rPr>
              <a:t>pessoas de todas </a:t>
            </a:r>
            <a:r>
              <a:rPr lang="pt-BR" sz="2900" b="1" dirty="0" smtClean="0">
                <a:solidFill>
                  <a:srgbClr val="0070C0"/>
                </a:solidFill>
                <a:effectLst>
                  <a:outerShdw blurRad="38100" dist="38100" dir="2700000" algn="tl">
                    <a:srgbClr val="000000">
                      <a:alpha val="43137"/>
                    </a:srgbClr>
                  </a:outerShdw>
                </a:effectLst>
              </a:rPr>
              <a:t>           </a:t>
            </a:r>
          </a:p>
          <a:p>
            <a:pPr lvl="7"/>
            <a:r>
              <a:rPr lang="pt-BR" sz="2900" b="1" dirty="0" smtClean="0">
                <a:solidFill>
                  <a:srgbClr val="0070C0"/>
                </a:solidFill>
                <a:effectLst>
                  <a:outerShdw blurRad="38100" dist="38100" dir="2700000" algn="tl">
                    <a:srgbClr val="000000">
                      <a:alpha val="43137"/>
                    </a:srgbClr>
                  </a:outerShdw>
                </a:effectLst>
              </a:rPr>
              <a:t>               </a:t>
            </a:r>
            <a:r>
              <a:rPr lang="pt-BR" sz="2900" b="1" dirty="0">
                <a:solidFill>
                  <a:srgbClr val="0070C0"/>
                </a:solidFill>
                <a:effectLst>
                  <a:outerShdw blurRad="38100" dist="38100" dir="2700000" algn="tl">
                    <a:srgbClr val="000000">
                      <a:alpha val="43137"/>
                    </a:srgbClr>
                  </a:outerShdw>
                </a:effectLst>
              </a:rPr>
              <a:t>culturas e subculturas.  </a:t>
            </a:r>
            <a:endParaRPr lang="pt-BR" sz="2900" b="1" dirty="0" smtClean="0">
              <a:solidFill>
                <a:srgbClr val="0070C0"/>
              </a:solidFill>
              <a:effectLst>
                <a:outerShdw blurRad="38100" dist="38100" dir="2700000" algn="tl">
                  <a:srgbClr val="000000">
                    <a:alpha val="43137"/>
                  </a:srgbClr>
                </a:outerShdw>
              </a:effectLst>
            </a:endParaRPr>
          </a:p>
        </p:txBody>
      </p:sp>
      <p:pic>
        <p:nvPicPr>
          <p:cNvPr id="9" name="Picture 13"/>
          <p:cNvPicPr/>
          <p:nvPr/>
        </p:nvPicPr>
        <p:blipFill>
          <a:blip r:embed="rId3">
            <a:extLst>
              <a:ext uri="{28A0092B-C50C-407E-A947-70E740481C1C}">
                <a14:useLocalDpi xmlns:a14="http://schemas.microsoft.com/office/drawing/2010/main" val="0"/>
              </a:ext>
            </a:extLst>
          </a:blip>
          <a:srcRect/>
          <a:stretch>
            <a:fillRect/>
          </a:stretch>
        </p:blipFill>
        <p:spPr bwMode="auto">
          <a:xfrm>
            <a:off x="334735" y="3970419"/>
            <a:ext cx="3968416" cy="2603151"/>
          </a:xfrm>
          <a:prstGeom prst="rect">
            <a:avLst/>
          </a:prstGeom>
          <a:ln>
            <a:noFill/>
          </a:ln>
          <a:effectLst>
            <a:softEdge rad="112500"/>
          </a:effectLst>
          <a:extLst/>
        </p:spPr>
      </p:pic>
    </p:spTree>
    <p:extLst>
      <p:ext uri="{BB962C8B-B14F-4D97-AF65-F5344CB8AC3E}">
        <p14:creationId xmlns:p14="http://schemas.microsoft.com/office/powerpoint/2010/main" val="1798638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1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1500"/>
                                        <p:tgtEl>
                                          <p:spTgt spid="2">
                                            <p:txEl>
                                              <p:pRg st="1" end="1"/>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1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0" dur="1500"/>
                                        <p:tgtEl>
                                          <p:spTgt spid="2">
                                            <p:txEl>
                                              <p:pRg st="3" end="3"/>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3" dur="1500"/>
                                        <p:tgtEl>
                                          <p:spTgt spid="2">
                                            <p:txEl>
                                              <p:pRg st="4" end="4"/>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6" dur="1500"/>
                                        <p:tgtEl>
                                          <p:spTgt spid="2">
                                            <p:txEl>
                                              <p:pRg st="5" end="5"/>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9" dur="1500"/>
                                        <p:tgtEl>
                                          <p:spTgt spid="2">
                                            <p:txEl>
                                              <p:pRg st="6" end="6"/>
                                            </p:txEl>
                                          </p:spTgt>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2" dur="1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9" name="Text Box 8"/>
          <p:cNvSpPr txBox="1">
            <a:spLocks noChangeArrowheads="1"/>
          </p:cNvSpPr>
          <p:nvPr/>
        </p:nvSpPr>
        <p:spPr bwMode="auto">
          <a:xfrm rot="16200000">
            <a:off x="-1306512" y="3471862"/>
            <a:ext cx="3708400" cy="5238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2800" b="1" u="sng" dirty="0" err="1">
                <a:solidFill>
                  <a:schemeClr val="accent1">
                    <a:lumMod val="10000"/>
                  </a:schemeClr>
                </a:solidFill>
                <a:latin typeface="Times" pitchFamily="18" charset="0"/>
              </a:rPr>
              <a:t>Mt</a:t>
            </a:r>
            <a:r>
              <a:rPr lang="pt-BR" sz="2800" b="1" u="sng" dirty="0">
                <a:solidFill>
                  <a:schemeClr val="accent1">
                    <a:lumMod val="10000"/>
                  </a:schemeClr>
                </a:solidFill>
                <a:latin typeface="Times" pitchFamily="18" charset="0"/>
              </a:rPr>
              <a:t> 28.19-20</a:t>
            </a:r>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65350"/>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1785919" y="2022817"/>
            <a:ext cx="6215106" cy="523220"/>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spAutoFit/>
          </a:bodyPr>
          <a:lstStyle/>
          <a:p>
            <a:pPr algn="ctr">
              <a:spcBef>
                <a:spcPct val="50000"/>
              </a:spcBef>
              <a:defRPr/>
            </a:pPr>
            <a:r>
              <a:rPr lang="pt-BR" sz="2800" dirty="0">
                <a:solidFill>
                  <a:srgbClr val="C00000"/>
                </a:solidFill>
                <a:latin typeface="American Classic" pitchFamily="18" charset="0"/>
              </a:rPr>
              <a:t>Fazei discípulos</a:t>
            </a:r>
          </a:p>
        </p:txBody>
      </p:sp>
      <p:cxnSp>
        <p:nvCxnSpPr>
          <p:cNvPr id="12" name="Conector de seta reta 11"/>
          <p:cNvCxnSpPr/>
          <p:nvPr/>
        </p:nvCxnSpPr>
        <p:spPr>
          <a:xfrm rot="5400000">
            <a:off x="2428876" y="2808287"/>
            <a:ext cx="500062" cy="214313"/>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3" name="Text Box 8"/>
          <p:cNvSpPr txBox="1">
            <a:spLocks noChangeArrowheads="1"/>
          </p:cNvSpPr>
          <p:nvPr/>
        </p:nvSpPr>
        <p:spPr bwMode="auto">
          <a:xfrm>
            <a:off x="2236429" y="3308700"/>
            <a:ext cx="692497" cy="3072628"/>
          </a:xfrm>
          <a:prstGeom prst="rect">
            <a:avLst/>
          </a:prstGeom>
          <a:solidFill>
            <a:srgbClr val="800000"/>
          </a:solidFill>
          <a:ln w="9525">
            <a:noFill/>
            <a:miter lim="800000"/>
            <a:headEnd/>
            <a:tailEnd/>
          </a:ln>
          <a:effectLst>
            <a:outerShdw dist="28398" dir="3806097" algn="ctr" rotWithShape="0">
              <a:srgbClr val="C0C0C0"/>
            </a:outerShdw>
          </a:effectLst>
        </p:spPr>
        <p:txBody>
          <a:bodyPr vert="wordArtVert" anchor="ctr">
            <a:spAutoFit/>
          </a:bodyPr>
          <a:lstStyle/>
          <a:p>
            <a:pPr algn="ctr">
              <a:spcBef>
                <a:spcPct val="50000"/>
              </a:spcBef>
              <a:defRPr/>
            </a:pPr>
            <a:r>
              <a:rPr lang="pt-BR" sz="2800" b="1" dirty="0">
                <a:solidFill>
                  <a:schemeClr val="bg1"/>
                </a:solidFill>
                <a:latin typeface="Century Gothic" pitchFamily="34" charset="0"/>
              </a:rPr>
              <a:t>INDO</a:t>
            </a:r>
          </a:p>
        </p:txBody>
      </p:sp>
      <p:cxnSp>
        <p:nvCxnSpPr>
          <p:cNvPr id="14" name="Conector de seta reta 13"/>
          <p:cNvCxnSpPr/>
          <p:nvPr/>
        </p:nvCxnSpPr>
        <p:spPr>
          <a:xfrm rot="5400000">
            <a:off x="4391819" y="2915444"/>
            <a:ext cx="501650" cy="15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5" name="Text Box 8"/>
          <p:cNvSpPr txBox="1">
            <a:spLocks noChangeArrowheads="1"/>
          </p:cNvSpPr>
          <p:nvPr/>
        </p:nvSpPr>
        <p:spPr bwMode="auto">
          <a:xfrm>
            <a:off x="4429124" y="3308700"/>
            <a:ext cx="474874" cy="3072627"/>
          </a:xfrm>
          <a:prstGeom prst="rect">
            <a:avLst/>
          </a:prstGeom>
          <a:solidFill>
            <a:srgbClr val="800000"/>
          </a:solidFill>
          <a:ln w="9525">
            <a:noFill/>
            <a:miter lim="800000"/>
            <a:headEnd/>
            <a:tailEnd/>
          </a:ln>
          <a:effectLst>
            <a:outerShdw dist="28398" dir="3806097" algn="ctr" rotWithShape="0">
              <a:srgbClr val="C0C0C0"/>
            </a:outerShdw>
          </a:effectLst>
        </p:spPr>
        <p:txBody>
          <a:bodyPr vert="wordArtVert" anchor="ctr">
            <a:spAutoFit/>
          </a:bodyPr>
          <a:lstStyle/>
          <a:p>
            <a:pPr algn="ctr">
              <a:spcBef>
                <a:spcPct val="50000"/>
              </a:spcBef>
              <a:defRPr/>
            </a:pPr>
            <a:r>
              <a:rPr lang="pt-BR" sz="1600" b="1" dirty="0">
                <a:solidFill>
                  <a:schemeClr val="bg1"/>
                </a:solidFill>
                <a:latin typeface="Century Gothic" pitchFamily="34" charset="0"/>
              </a:rPr>
              <a:t>BATIZANDO</a:t>
            </a:r>
          </a:p>
        </p:txBody>
      </p:sp>
      <p:cxnSp>
        <p:nvCxnSpPr>
          <p:cNvPr id="16" name="Conector de seta reta 15"/>
          <p:cNvCxnSpPr/>
          <p:nvPr/>
        </p:nvCxnSpPr>
        <p:spPr>
          <a:xfrm rot="16200000" flipH="1">
            <a:off x="6107907" y="2844006"/>
            <a:ext cx="500062" cy="142875"/>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7" name="Text Box 8"/>
          <p:cNvSpPr txBox="1">
            <a:spLocks noChangeArrowheads="1"/>
          </p:cNvSpPr>
          <p:nvPr/>
        </p:nvSpPr>
        <p:spPr bwMode="auto">
          <a:xfrm>
            <a:off x="6364996" y="3308700"/>
            <a:ext cx="511166" cy="3072627"/>
          </a:xfrm>
          <a:prstGeom prst="rect">
            <a:avLst/>
          </a:prstGeom>
          <a:solidFill>
            <a:srgbClr val="800000"/>
          </a:solidFill>
          <a:ln w="9525">
            <a:noFill/>
            <a:miter lim="800000"/>
            <a:headEnd/>
            <a:tailEnd/>
          </a:ln>
          <a:effectLst>
            <a:outerShdw dist="28398" dir="3806097" algn="ctr" rotWithShape="0">
              <a:srgbClr val="C0C0C0"/>
            </a:outerShdw>
          </a:effectLst>
        </p:spPr>
        <p:txBody>
          <a:bodyPr vert="wordArtVert" anchor="ctr">
            <a:spAutoFit/>
          </a:bodyPr>
          <a:lstStyle/>
          <a:p>
            <a:pPr algn="ctr">
              <a:spcBef>
                <a:spcPct val="50000"/>
              </a:spcBef>
              <a:defRPr/>
            </a:pPr>
            <a:r>
              <a:rPr lang="pt-BR" b="1" dirty="0">
                <a:solidFill>
                  <a:schemeClr val="bg1"/>
                </a:solidFill>
                <a:latin typeface="Century Gothic" pitchFamily="34" charset="0"/>
              </a:rPr>
              <a:t>ENSINANDO</a:t>
            </a:r>
          </a:p>
        </p:txBody>
      </p:sp>
    </p:spTree>
    <p:extLst>
      <p:ext uri="{BB962C8B-B14F-4D97-AF65-F5344CB8AC3E}">
        <p14:creationId xmlns:p14="http://schemas.microsoft.com/office/powerpoint/2010/main" val="92402821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nodeType="click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by="(-#ppt_w*2)" calcmode="lin" valueType="num">
                                      <p:cBhvr rctx="PPT">
                                        <p:cTn id="20" dur="500" autoRev="1" fill="hold">
                                          <p:stCondLst>
                                            <p:cond delay="0"/>
                                          </p:stCondLst>
                                        </p:cTn>
                                        <p:tgtEl>
                                          <p:spTgt spid="11"/>
                                        </p:tgtEl>
                                        <p:attrNameLst>
                                          <p:attrName>ppt_w</p:attrName>
                                        </p:attrNameLst>
                                      </p:cBhvr>
                                    </p:anim>
                                    <p:anim by="(#ppt_w*0.50)" calcmode="lin" valueType="num">
                                      <p:cBhvr>
                                        <p:cTn id="21" dur="500" decel="50000" autoRev="1" fill="hold">
                                          <p:stCondLst>
                                            <p:cond delay="0"/>
                                          </p:stCondLst>
                                        </p:cTn>
                                        <p:tgtEl>
                                          <p:spTgt spid="11"/>
                                        </p:tgtEl>
                                        <p:attrNameLst>
                                          <p:attrName>ppt_x</p:attrName>
                                        </p:attrNameLst>
                                      </p:cBhvr>
                                    </p:anim>
                                    <p:anim from="(-#ppt_h/2)" to="(#ppt_y)" calcmode="lin" valueType="num">
                                      <p:cBhvr>
                                        <p:cTn id="22" dur="1000" fill="hold">
                                          <p:stCondLst>
                                            <p:cond delay="0"/>
                                          </p:stCondLst>
                                        </p:cTn>
                                        <p:tgtEl>
                                          <p:spTgt spid="11"/>
                                        </p:tgtEl>
                                        <p:attrNameLst>
                                          <p:attrName>ppt_y</p:attrName>
                                        </p:attrNameLst>
                                      </p:cBhvr>
                                    </p:anim>
                                    <p:animRot by="21600000">
                                      <p:cBhvr>
                                        <p:cTn id="23" dur="1000" fill="hold">
                                          <p:stCondLst>
                                            <p:cond delay="0"/>
                                          </p:stCondLst>
                                        </p:cTn>
                                        <p:tgtEl>
                                          <p:spTgt spid="11"/>
                                        </p:tgtEl>
                                        <p:attrNameLst>
                                          <p:attrName>r</p:attrName>
                                        </p:attrNameLst>
                                      </p:cBhvr>
                                    </p:animRot>
                                  </p:childTnLst>
                                </p:cTn>
                              </p:par>
                            </p:childTnLst>
                          </p:cTn>
                        </p:par>
                        <p:par>
                          <p:cTn id="24" fill="hold">
                            <p:stCondLst>
                              <p:cond delay="2400"/>
                            </p:stCondLst>
                            <p:childTnLst>
                              <p:par>
                                <p:cTn id="25" presetID="4"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in)">
                                      <p:cBhvr>
                                        <p:cTn id="27" dur="500"/>
                                        <p:tgtEl>
                                          <p:spTgt spid="12"/>
                                        </p:tgtEl>
                                      </p:cBhvr>
                                    </p:animEffect>
                                  </p:childTnLst>
                                </p:cTn>
                              </p:par>
                            </p:childTnLst>
                          </p:cTn>
                        </p:par>
                        <p:par>
                          <p:cTn id="28" fill="hold">
                            <p:stCondLst>
                              <p:cond delay="2900"/>
                            </p:stCondLst>
                            <p:childTnLst>
                              <p:par>
                                <p:cTn id="29" presetID="4"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ox(in)">
                                      <p:cBhvr>
                                        <p:cTn id="31" dur="500"/>
                                        <p:tgtEl>
                                          <p:spTgt spid="13"/>
                                        </p:tgtEl>
                                      </p:cBhvr>
                                    </p:animEffect>
                                  </p:childTnLst>
                                </p:cTn>
                              </p:par>
                            </p:childTnLst>
                          </p:cTn>
                        </p:par>
                        <p:par>
                          <p:cTn id="32" fill="hold">
                            <p:stCondLst>
                              <p:cond delay="3400"/>
                            </p:stCondLst>
                            <p:childTnLst>
                              <p:par>
                                <p:cTn id="33" presetID="4" presetClass="entr" presetSubtype="16"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ox(in)">
                                      <p:cBhvr>
                                        <p:cTn id="35" dur="500"/>
                                        <p:tgtEl>
                                          <p:spTgt spid="14"/>
                                        </p:tgtEl>
                                      </p:cBhvr>
                                    </p:animEffect>
                                  </p:childTnLst>
                                </p:cTn>
                              </p:par>
                            </p:childTnLst>
                          </p:cTn>
                        </p:par>
                        <p:par>
                          <p:cTn id="36" fill="hold">
                            <p:stCondLst>
                              <p:cond delay="3900"/>
                            </p:stCondLst>
                            <p:childTnLst>
                              <p:par>
                                <p:cTn id="37" presetID="4" presetClass="entr" presetSubtype="16"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ox(in)">
                                      <p:cBhvr>
                                        <p:cTn id="39" dur="500"/>
                                        <p:tgtEl>
                                          <p:spTgt spid="15"/>
                                        </p:tgtEl>
                                      </p:cBhvr>
                                    </p:animEffect>
                                  </p:childTnLst>
                                </p:cTn>
                              </p:par>
                            </p:childTnLst>
                          </p:cTn>
                        </p:par>
                        <p:par>
                          <p:cTn id="40" fill="hold">
                            <p:stCondLst>
                              <p:cond delay="4400"/>
                            </p:stCondLst>
                            <p:childTnLst>
                              <p:par>
                                <p:cTn id="41" presetID="4"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ox(in)">
                                      <p:cBhvr>
                                        <p:cTn id="43" dur="500"/>
                                        <p:tgtEl>
                                          <p:spTgt spid="16"/>
                                        </p:tgtEl>
                                      </p:cBhvr>
                                    </p:animEffect>
                                  </p:childTnLst>
                                </p:cTn>
                              </p:par>
                            </p:childTnLst>
                          </p:cTn>
                        </p:par>
                        <p:par>
                          <p:cTn id="44" fill="hold">
                            <p:stCondLst>
                              <p:cond delay="4900"/>
                            </p:stCondLst>
                            <p:childTnLst>
                              <p:par>
                                <p:cTn id="45" presetID="4" presetClass="entr" presetSubtype="16"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ox(i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31" name="Text Box 8"/>
          <p:cNvSpPr txBox="1">
            <a:spLocks noChangeArrowheads="1"/>
          </p:cNvSpPr>
          <p:nvPr/>
        </p:nvSpPr>
        <p:spPr bwMode="auto">
          <a:xfrm rot="16200000">
            <a:off x="-1306512" y="3471862"/>
            <a:ext cx="3708400" cy="5238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fontAlgn="base">
              <a:spcBef>
                <a:spcPct val="50000"/>
              </a:spcBef>
              <a:spcAft>
                <a:spcPct val="0"/>
              </a:spcAft>
              <a:defRPr/>
            </a:pPr>
            <a:r>
              <a:rPr lang="pt-BR" sz="2800" b="1" u="sng" dirty="0" err="1">
                <a:solidFill>
                  <a:srgbClr val="BBE0E3">
                    <a:lumMod val="10000"/>
                  </a:srgbClr>
                </a:solidFill>
                <a:latin typeface="Times" pitchFamily="18" charset="0"/>
              </a:rPr>
              <a:t>Gn</a:t>
            </a:r>
            <a:r>
              <a:rPr lang="pt-BR" sz="2800" b="1" u="sng" dirty="0">
                <a:solidFill>
                  <a:srgbClr val="BBE0E3">
                    <a:lumMod val="10000"/>
                  </a:srgbClr>
                </a:solidFill>
                <a:latin typeface="Times" pitchFamily="18" charset="0"/>
              </a:rPr>
              <a:t> 12.1-3</a:t>
            </a:r>
          </a:p>
        </p:txBody>
      </p:sp>
      <p:pic>
        <p:nvPicPr>
          <p:cNvPr id="3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65350"/>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8"/>
          <p:cNvSpPr txBox="1">
            <a:spLocks noChangeArrowheads="1"/>
          </p:cNvSpPr>
          <p:nvPr/>
        </p:nvSpPr>
        <p:spPr bwMode="auto">
          <a:xfrm>
            <a:off x="1785919" y="2022817"/>
            <a:ext cx="6215106" cy="523220"/>
          </a:xfrm>
          <a:prstGeom prst="rect">
            <a:avLst/>
          </a:prstGeom>
          <a:solidFill>
            <a:srgbClr val="FFFFFF"/>
          </a:solidFill>
          <a:ln w="28575" cap="flat" cmpd="sng" algn="ctr">
            <a:solidFill>
              <a:srgbClr val="800000"/>
            </a:solidFill>
            <a:prstDash val="solid"/>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txBody>
          <a:bodyPr>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pt-BR" sz="2800" b="0" i="0" u="none" strike="noStrike" kern="0" cap="none" spc="0" normalizeH="0" baseline="0" noProof="0" dirty="0">
                <a:ln>
                  <a:noFill/>
                </a:ln>
                <a:solidFill>
                  <a:srgbClr val="C00000"/>
                </a:solidFill>
                <a:effectLst/>
                <a:uLnTx/>
                <a:uFillTx/>
                <a:latin typeface="American Classic" pitchFamily="18" charset="0"/>
                <a:ea typeface="+mn-ea"/>
                <a:cs typeface="+mn-cs"/>
              </a:rPr>
              <a:t>Abençoar Nações</a:t>
            </a:r>
          </a:p>
        </p:txBody>
      </p:sp>
      <p:cxnSp>
        <p:nvCxnSpPr>
          <p:cNvPr id="36" name="Conector de seta reta 35"/>
          <p:cNvCxnSpPr/>
          <p:nvPr/>
        </p:nvCxnSpPr>
        <p:spPr>
          <a:xfrm>
            <a:off x="1908175" y="2889250"/>
            <a:ext cx="519113" cy="25400"/>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39" name="Text Box 8"/>
          <p:cNvSpPr txBox="1">
            <a:spLocks noChangeArrowheads="1"/>
          </p:cNvSpPr>
          <p:nvPr/>
        </p:nvSpPr>
        <p:spPr bwMode="auto">
          <a:xfrm rot="16200000">
            <a:off x="5518944" y="-254793"/>
            <a:ext cx="554037" cy="6337300"/>
          </a:xfrm>
          <a:prstGeom prst="rect">
            <a:avLst/>
          </a:prstGeom>
          <a:solidFill>
            <a:srgbClr val="800000"/>
          </a:solidFill>
          <a:ln w="9525">
            <a:noFill/>
            <a:miter lim="800000"/>
            <a:headEnd/>
            <a:tailEnd/>
          </a:ln>
          <a:effectLst>
            <a:outerShdw dist="28398" dir="3806097" algn="ctr" rotWithShape="0">
              <a:srgbClr val="C0C0C0"/>
            </a:outerShdw>
          </a:effectLst>
        </p:spPr>
        <p:txBody>
          <a:bodyPr vert="vert" anchor="ctr">
            <a:spAutoFit/>
          </a:bodyPr>
          <a:lstStyle/>
          <a:p>
            <a:pPr algn="ctr" fontAlgn="base">
              <a:spcBef>
                <a:spcPct val="50000"/>
              </a:spcBef>
              <a:spcAft>
                <a:spcPct val="0"/>
              </a:spcAft>
              <a:defRPr/>
            </a:pPr>
            <a:r>
              <a:rPr lang="pt-BR" sz="2400" b="1" dirty="0">
                <a:solidFill>
                  <a:srgbClr val="FFFFFF"/>
                </a:solidFill>
                <a:latin typeface="Century Gothic" pitchFamily="34" charset="0"/>
              </a:rPr>
              <a:t>...farei uma grande nação</a:t>
            </a:r>
          </a:p>
        </p:txBody>
      </p:sp>
      <p:cxnSp>
        <p:nvCxnSpPr>
          <p:cNvPr id="40" name="Conector de seta reta 39"/>
          <p:cNvCxnSpPr/>
          <p:nvPr/>
        </p:nvCxnSpPr>
        <p:spPr>
          <a:xfrm>
            <a:off x="1908175" y="3678238"/>
            <a:ext cx="519113" cy="23812"/>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41" name="Text Box 8"/>
          <p:cNvSpPr txBox="1">
            <a:spLocks noChangeArrowheads="1"/>
          </p:cNvSpPr>
          <p:nvPr/>
        </p:nvSpPr>
        <p:spPr bwMode="auto">
          <a:xfrm rot="16200000">
            <a:off x="5518944" y="532607"/>
            <a:ext cx="554037" cy="6337300"/>
          </a:xfrm>
          <a:prstGeom prst="rect">
            <a:avLst/>
          </a:prstGeom>
          <a:solidFill>
            <a:srgbClr val="800000"/>
          </a:solidFill>
          <a:ln w="9525">
            <a:noFill/>
            <a:miter lim="800000"/>
            <a:headEnd/>
            <a:tailEnd/>
          </a:ln>
          <a:effectLst>
            <a:outerShdw dist="28398" dir="3806097" algn="ctr" rotWithShape="0">
              <a:srgbClr val="C0C0C0"/>
            </a:outerShdw>
          </a:effectLst>
        </p:spPr>
        <p:txBody>
          <a:bodyPr vert="vert" anchor="ctr">
            <a:spAutoFit/>
          </a:bodyPr>
          <a:lstStyle/>
          <a:p>
            <a:pPr algn="ctr" fontAlgn="base">
              <a:spcBef>
                <a:spcPct val="50000"/>
              </a:spcBef>
              <a:spcAft>
                <a:spcPct val="0"/>
              </a:spcAft>
              <a:defRPr/>
            </a:pPr>
            <a:r>
              <a:rPr lang="pt-BR" sz="2400" b="1" dirty="0">
                <a:solidFill>
                  <a:srgbClr val="FFFFFF"/>
                </a:solidFill>
                <a:latin typeface="Century Gothic" pitchFamily="34" charset="0"/>
              </a:rPr>
              <a:t>...te abençoarei</a:t>
            </a:r>
          </a:p>
        </p:txBody>
      </p:sp>
      <p:cxnSp>
        <p:nvCxnSpPr>
          <p:cNvPr id="42" name="Conector de seta reta 41"/>
          <p:cNvCxnSpPr/>
          <p:nvPr/>
        </p:nvCxnSpPr>
        <p:spPr>
          <a:xfrm>
            <a:off x="1908175" y="4470400"/>
            <a:ext cx="519113" cy="23813"/>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43" name="Text Box 8"/>
          <p:cNvSpPr txBox="1">
            <a:spLocks noChangeArrowheads="1"/>
          </p:cNvSpPr>
          <p:nvPr/>
        </p:nvSpPr>
        <p:spPr bwMode="auto">
          <a:xfrm rot="16200000">
            <a:off x="5518944" y="1324769"/>
            <a:ext cx="554038" cy="6337300"/>
          </a:xfrm>
          <a:prstGeom prst="rect">
            <a:avLst/>
          </a:prstGeom>
          <a:solidFill>
            <a:srgbClr val="800000"/>
          </a:solidFill>
          <a:ln w="9525">
            <a:noFill/>
            <a:miter lim="800000"/>
            <a:headEnd/>
            <a:tailEnd/>
          </a:ln>
          <a:effectLst>
            <a:outerShdw dist="28398" dir="3806097" algn="ctr" rotWithShape="0">
              <a:srgbClr val="C0C0C0"/>
            </a:outerShdw>
          </a:effectLst>
        </p:spPr>
        <p:txBody>
          <a:bodyPr vert="vert" anchor="ctr">
            <a:spAutoFit/>
          </a:bodyPr>
          <a:lstStyle/>
          <a:p>
            <a:pPr algn="ctr" fontAlgn="base">
              <a:spcBef>
                <a:spcPct val="50000"/>
              </a:spcBef>
              <a:spcAft>
                <a:spcPct val="0"/>
              </a:spcAft>
              <a:defRPr/>
            </a:pPr>
            <a:r>
              <a:rPr lang="pt-BR" sz="2400" b="1" dirty="0">
                <a:solidFill>
                  <a:srgbClr val="FFFFFF"/>
                </a:solidFill>
                <a:latin typeface="Century Gothic" pitchFamily="34" charset="0"/>
              </a:rPr>
              <a:t>...te engrandecerei o nome</a:t>
            </a:r>
          </a:p>
        </p:txBody>
      </p:sp>
      <p:cxnSp>
        <p:nvCxnSpPr>
          <p:cNvPr id="44" name="Conector de seta reta 43"/>
          <p:cNvCxnSpPr/>
          <p:nvPr/>
        </p:nvCxnSpPr>
        <p:spPr>
          <a:xfrm>
            <a:off x="1908175" y="5265738"/>
            <a:ext cx="519113" cy="25400"/>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45" name="Text Box 8"/>
          <p:cNvSpPr txBox="1">
            <a:spLocks noChangeArrowheads="1"/>
          </p:cNvSpPr>
          <p:nvPr/>
        </p:nvSpPr>
        <p:spPr bwMode="auto">
          <a:xfrm rot="16200000">
            <a:off x="5519137" y="2121823"/>
            <a:ext cx="553998" cy="6336705"/>
          </a:xfrm>
          <a:prstGeom prst="rect">
            <a:avLst/>
          </a:prstGeom>
          <a:gradFill rotWithShape="1">
            <a:gsLst>
              <a:gs pos="0">
                <a:srgbClr val="333399">
                  <a:shade val="51000"/>
                  <a:satMod val="130000"/>
                </a:srgbClr>
              </a:gs>
              <a:gs pos="80000">
                <a:srgbClr val="333399">
                  <a:shade val="93000"/>
                  <a:satMod val="130000"/>
                </a:srgbClr>
              </a:gs>
              <a:gs pos="100000">
                <a:srgbClr val="333399">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 anchor="ctr">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pt-BR" sz="2400" b="1" i="0" u="none" strike="noStrike" kern="0" cap="none" spc="0" normalizeH="0" baseline="0" noProof="0" dirty="0">
                <a:ln>
                  <a:noFill/>
                </a:ln>
                <a:solidFill>
                  <a:srgbClr val="FFFFFF"/>
                </a:solidFill>
                <a:effectLst/>
                <a:uLnTx/>
                <a:uFillTx/>
                <a:latin typeface="Century Gothic" pitchFamily="34" charset="0"/>
                <a:ea typeface="+mn-ea"/>
                <a:cs typeface="+mn-cs"/>
              </a:rPr>
              <a:t>...sê tu uma </a:t>
            </a:r>
            <a:r>
              <a:rPr kumimoji="0" lang="pt-BR" sz="2400" b="1" i="0" u="none" strike="noStrike" kern="0" cap="none" spc="0" normalizeH="0" baseline="0" noProof="0" dirty="0">
                <a:ln>
                  <a:noFill/>
                </a:ln>
                <a:solidFill>
                  <a:srgbClr val="FFFF00"/>
                </a:solidFill>
                <a:effectLst/>
                <a:uLnTx/>
                <a:uFillTx/>
                <a:latin typeface="Century Gothic" pitchFamily="34" charset="0"/>
                <a:ea typeface="+mn-ea"/>
                <a:cs typeface="+mn-cs"/>
              </a:rPr>
              <a:t>bênção</a:t>
            </a:r>
          </a:p>
        </p:txBody>
      </p:sp>
      <p:cxnSp>
        <p:nvCxnSpPr>
          <p:cNvPr id="46" name="Conector de seta reta 45"/>
          <p:cNvCxnSpPr/>
          <p:nvPr/>
        </p:nvCxnSpPr>
        <p:spPr>
          <a:xfrm>
            <a:off x="1908175" y="6242050"/>
            <a:ext cx="519113" cy="25400"/>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47" name="Text Box 8"/>
          <p:cNvSpPr txBox="1">
            <a:spLocks noChangeArrowheads="1"/>
          </p:cNvSpPr>
          <p:nvPr/>
        </p:nvSpPr>
        <p:spPr bwMode="auto">
          <a:xfrm rot="16200000">
            <a:off x="5334471" y="3098577"/>
            <a:ext cx="923330" cy="6336705"/>
          </a:xfrm>
          <a:prstGeom prst="rect">
            <a:avLst/>
          </a:prstGeom>
          <a:gradFill rotWithShape="1">
            <a:gsLst>
              <a:gs pos="0">
                <a:srgbClr val="333399">
                  <a:shade val="51000"/>
                  <a:satMod val="130000"/>
                </a:srgbClr>
              </a:gs>
              <a:gs pos="80000">
                <a:srgbClr val="333399">
                  <a:shade val="93000"/>
                  <a:satMod val="130000"/>
                </a:srgbClr>
              </a:gs>
              <a:gs pos="100000">
                <a:srgbClr val="333399">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 anchor="ctr">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pt-BR" sz="2400" b="1" i="0" u="none" strike="noStrike" kern="0" cap="none" spc="0" normalizeH="0" baseline="0" noProof="0" dirty="0">
                <a:ln>
                  <a:noFill/>
                </a:ln>
                <a:solidFill>
                  <a:srgbClr val="FFFFFF"/>
                </a:solidFill>
                <a:effectLst/>
                <a:uLnTx/>
                <a:uFillTx/>
                <a:latin typeface="Century Gothic" pitchFamily="34" charset="0"/>
                <a:ea typeface="+mn-ea"/>
                <a:cs typeface="+mn-cs"/>
              </a:rPr>
              <a:t>...em ti serão </a:t>
            </a:r>
            <a:r>
              <a:rPr kumimoji="0" lang="pt-BR" sz="24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itchFamily="34" charset="0"/>
                <a:ea typeface="+mn-ea"/>
                <a:cs typeface="+mn-cs"/>
              </a:rPr>
              <a:t>benditas</a:t>
            </a:r>
            <a:r>
              <a:rPr kumimoji="0" lang="pt-BR" sz="2400" b="1" i="0" u="none" strike="noStrike" kern="0" cap="none" spc="0" normalizeH="0" baseline="0" noProof="0" dirty="0">
                <a:ln>
                  <a:noFill/>
                </a:ln>
                <a:solidFill>
                  <a:srgbClr val="FFFFFF"/>
                </a:solidFill>
                <a:effectLst/>
                <a:uLnTx/>
                <a:uFillTx/>
                <a:latin typeface="Century Gothic" pitchFamily="34" charset="0"/>
                <a:ea typeface="+mn-ea"/>
                <a:cs typeface="+mn-cs"/>
              </a:rPr>
              <a:t> todas as famílias da terra</a:t>
            </a:r>
          </a:p>
        </p:txBody>
      </p:sp>
    </p:spTree>
    <p:extLst>
      <p:ext uri="{BB962C8B-B14F-4D97-AF65-F5344CB8AC3E}">
        <p14:creationId xmlns:p14="http://schemas.microsoft.com/office/powerpoint/2010/main" val="331201830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ox(in)">
                                      <p:cBhvr>
                                        <p:cTn id="7" dur="500"/>
                                        <p:tgtEl>
                                          <p:spTgt spid="3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ox(in)">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33"/>
                                        </p:tgtEl>
                                        <p:attrNameLst>
                                          <p:attrName>style.visibility</p:attrName>
                                        </p:attrNameLst>
                                      </p:cBhvr>
                                      <p:to>
                                        <p:strVal val="visible"/>
                                      </p:to>
                                    </p:set>
                                    <p:anim by="(-#ppt_w*2)" calcmode="lin" valueType="num">
                                      <p:cBhvr rctx="PPT">
                                        <p:cTn id="15" dur="500" autoRev="1" fill="hold">
                                          <p:stCondLst>
                                            <p:cond delay="0"/>
                                          </p:stCondLst>
                                        </p:cTn>
                                        <p:tgtEl>
                                          <p:spTgt spid="33"/>
                                        </p:tgtEl>
                                        <p:attrNameLst>
                                          <p:attrName>ppt_w</p:attrName>
                                        </p:attrNameLst>
                                      </p:cBhvr>
                                    </p:anim>
                                    <p:anim by="(#ppt_w*0.50)" calcmode="lin" valueType="num">
                                      <p:cBhvr>
                                        <p:cTn id="16" dur="500" decel="50000" autoRev="1" fill="hold">
                                          <p:stCondLst>
                                            <p:cond delay="0"/>
                                          </p:stCondLst>
                                        </p:cTn>
                                        <p:tgtEl>
                                          <p:spTgt spid="33"/>
                                        </p:tgtEl>
                                        <p:attrNameLst>
                                          <p:attrName>ppt_x</p:attrName>
                                        </p:attrNameLst>
                                      </p:cBhvr>
                                    </p:anim>
                                    <p:anim from="(-#ppt_h/2)" to="(#ppt_y)" calcmode="lin" valueType="num">
                                      <p:cBhvr>
                                        <p:cTn id="17" dur="1000" fill="hold">
                                          <p:stCondLst>
                                            <p:cond delay="0"/>
                                          </p:stCondLst>
                                        </p:cTn>
                                        <p:tgtEl>
                                          <p:spTgt spid="33"/>
                                        </p:tgtEl>
                                        <p:attrNameLst>
                                          <p:attrName>ppt_y</p:attrName>
                                        </p:attrNameLst>
                                      </p:cBhvr>
                                    </p:anim>
                                    <p:animRot by="21600000">
                                      <p:cBhvr>
                                        <p:cTn id="18" dur="1000" fill="hold">
                                          <p:stCondLst>
                                            <p:cond delay="0"/>
                                          </p:stCondLst>
                                        </p:cTn>
                                        <p:tgtEl>
                                          <p:spTgt spid="33"/>
                                        </p:tgtEl>
                                        <p:attrNameLst>
                                          <p:attrName>r</p:attrName>
                                        </p:attrNameLst>
                                      </p:cBhvr>
                                    </p:animRot>
                                  </p:childTnLst>
                                </p:cTn>
                              </p:par>
                            </p:childTnLst>
                          </p:cTn>
                        </p:par>
                        <p:par>
                          <p:cTn id="19" fill="hold">
                            <p:stCondLst>
                              <p:cond delay="2300"/>
                            </p:stCondLst>
                            <p:childTnLst>
                              <p:par>
                                <p:cTn id="20" presetID="4" presetClass="entr" presetSubtype="16"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ox(in)">
                                      <p:cBhvr>
                                        <p:cTn id="22" dur="500"/>
                                        <p:tgtEl>
                                          <p:spTgt spid="36"/>
                                        </p:tgtEl>
                                      </p:cBhvr>
                                    </p:animEffect>
                                  </p:childTnLst>
                                </p:cTn>
                              </p:par>
                            </p:childTnLst>
                          </p:cTn>
                        </p:par>
                        <p:par>
                          <p:cTn id="23" fill="hold">
                            <p:stCondLst>
                              <p:cond delay="2800"/>
                            </p:stCondLst>
                            <p:childTnLst>
                              <p:par>
                                <p:cTn id="24" presetID="4" presetClass="entr" presetSubtype="16"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ox(in)">
                                      <p:cBhvr>
                                        <p:cTn id="26" dur="500"/>
                                        <p:tgtEl>
                                          <p:spTgt spid="39"/>
                                        </p:tgtEl>
                                      </p:cBhvr>
                                    </p:animEffect>
                                  </p:childTnLst>
                                </p:cTn>
                              </p:par>
                            </p:childTnLst>
                          </p:cTn>
                        </p:par>
                        <p:par>
                          <p:cTn id="27" fill="hold">
                            <p:stCondLst>
                              <p:cond delay="3300"/>
                            </p:stCondLst>
                            <p:childTnLst>
                              <p:par>
                                <p:cTn id="28" presetID="4" presetClass="entr" presetSubtype="16"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ox(in)">
                                      <p:cBhvr>
                                        <p:cTn id="30" dur="500"/>
                                        <p:tgtEl>
                                          <p:spTgt spid="40"/>
                                        </p:tgtEl>
                                      </p:cBhvr>
                                    </p:animEffect>
                                  </p:childTnLst>
                                </p:cTn>
                              </p:par>
                            </p:childTnLst>
                          </p:cTn>
                        </p:par>
                        <p:par>
                          <p:cTn id="31" fill="hold">
                            <p:stCondLst>
                              <p:cond delay="3800"/>
                            </p:stCondLst>
                            <p:childTnLst>
                              <p:par>
                                <p:cTn id="32" presetID="4" presetClass="entr" presetSubtype="16"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box(in)">
                                      <p:cBhvr>
                                        <p:cTn id="34" dur="500"/>
                                        <p:tgtEl>
                                          <p:spTgt spid="41"/>
                                        </p:tgtEl>
                                      </p:cBhvr>
                                    </p:animEffect>
                                  </p:childTnLst>
                                </p:cTn>
                              </p:par>
                            </p:childTnLst>
                          </p:cTn>
                        </p:par>
                        <p:par>
                          <p:cTn id="35" fill="hold">
                            <p:stCondLst>
                              <p:cond delay="4300"/>
                            </p:stCondLst>
                            <p:childTnLst>
                              <p:par>
                                <p:cTn id="36" presetID="4" presetClass="entr" presetSubtype="16"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box(in)">
                                      <p:cBhvr>
                                        <p:cTn id="38" dur="500"/>
                                        <p:tgtEl>
                                          <p:spTgt spid="42"/>
                                        </p:tgtEl>
                                      </p:cBhvr>
                                    </p:animEffect>
                                  </p:childTnLst>
                                </p:cTn>
                              </p:par>
                            </p:childTnLst>
                          </p:cTn>
                        </p:par>
                        <p:par>
                          <p:cTn id="39" fill="hold">
                            <p:stCondLst>
                              <p:cond delay="4800"/>
                            </p:stCondLst>
                            <p:childTnLst>
                              <p:par>
                                <p:cTn id="40" presetID="4" presetClass="entr" presetSubtype="16"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ox(in)">
                                      <p:cBhvr>
                                        <p:cTn id="42" dur="500"/>
                                        <p:tgtEl>
                                          <p:spTgt spid="43"/>
                                        </p:tgtEl>
                                      </p:cBhvr>
                                    </p:animEffect>
                                  </p:childTnLst>
                                </p:cTn>
                              </p:par>
                            </p:childTnLst>
                          </p:cTn>
                        </p:par>
                        <p:par>
                          <p:cTn id="43" fill="hold">
                            <p:stCondLst>
                              <p:cond delay="5300"/>
                            </p:stCondLst>
                            <p:childTnLst>
                              <p:par>
                                <p:cTn id="44" presetID="4" presetClass="entr" presetSubtype="16"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box(in)">
                                      <p:cBhvr>
                                        <p:cTn id="46" dur="500"/>
                                        <p:tgtEl>
                                          <p:spTgt spid="44"/>
                                        </p:tgtEl>
                                      </p:cBhvr>
                                    </p:animEffect>
                                  </p:childTnLst>
                                </p:cTn>
                              </p:par>
                            </p:childTnLst>
                          </p:cTn>
                        </p:par>
                        <p:par>
                          <p:cTn id="47" fill="hold">
                            <p:stCondLst>
                              <p:cond delay="5800"/>
                            </p:stCondLst>
                            <p:childTnLst>
                              <p:par>
                                <p:cTn id="48" presetID="4" presetClass="entr" presetSubtype="16"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box(in)">
                                      <p:cBhvr>
                                        <p:cTn id="50" dur="500"/>
                                        <p:tgtEl>
                                          <p:spTgt spid="45"/>
                                        </p:tgtEl>
                                      </p:cBhvr>
                                    </p:animEffect>
                                  </p:childTnLst>
                                </p:cTn>
                              </p:par>
                            </p:childTnLst>
                          </p:cTn>
                        </p:par>
                        <p:par>
                          <p:cTn id="51" fill="hold">
                            <p:stCondLst>
                              <p:cond delay="6300"/>
                            </p:stCondLst>
                            <p:childTnLst>
                              <p:par>
                                <p:cTn id="52" presetID="4" presetClass="entr" presetSubtype="16"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box(in)">
                                      <p:cBhvr>
                                        <p:cTn id="54" dur="500"/>
                                        <p:tgtEl>
                                          <p:spTgt spid="46"/>
                                        </p:tgtEl>
                                      </p:cBhvr>
                                    </p:animEffect>
                                  </p:childTnLst>
                                </p:cTn>
                              </p:par>
                            </p:childTnLst>
                          </p:cTn>
                        </p:par>
                        <p:par>
                          <p:cTn id="55" fill="hold">
                            <p:stCondLst>
                              <p:cond delay="6800"/>
                            </p:stCondLst>
                            <p:childTnLst>
                              <p:par>
                                <p:cTn id="56" presetID="4" presetClass="entr" presetSubtype="16"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box(in)">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49" name="Text Box 8"/>
          <p:cNvSpPr txBox="1">
            <a:spLocks noChangeArrowheads="1"/>
          </p:cNvSpPr>
          <p:nvPr/>
        </p:nvSpPr>
        <p:spPr bwMode="auto">
          <a:xfrm rot="16200000">
            <a:off x="-1306512" y="3471862"/>
            <a:ext cx="3708400" cy="5238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fontAlgn="base">
              <a:spcBef>
                <a:spcPct val="50000"/>
              </a:spcBef>
              <a:spcAft>
                <a:spcPct val="0"/>
              </a:spcAft>
              <a:defRPr/>
            </a:pPr>
            <a:r>
              <a:rPr lang="pt-BR" sz="2800" b="1" u="sng" dirty="0" err="1">
                <a:solidFill>
                  <a:srgbClr val="BBE0E3">
                    <a:lumMod val="10000"/>
                  </a:srgbClr>
                </a:solidFill>
                <a:latin typeface="Times" pitchFamily="18" charset="0"/>
              </a:rPr>
              <a:t>Sl</a:t>
            </a:r>
            <a:r>
              <a:rPr lang="pt-BR" sz="2800" b="1" u="sng" dirty="0">
                <a:solidFill>
                  <a:srgbClr val="BBE0E3">
                    <a:lumMod val="10000"/>
                  </a:srgbClr>
                </a:solidFill>
                <a:latin typeface="Times" pitchFamily="18" charset="0"/>
              </a:rPr>
              <a:t> 86.9</a:t>
            </a:r>
          </a:p>
        </p:txBody>
      </p:sp>
      <p:pic>
        <p:nvPicPr>
          <p:cNvPr id="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65350"/>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8"/>
          <p:cNvSpPr txBox="1">
            <a:spLocks noChangeArrowheads="1"/>
          </p:cNvSpPr>
          <p:nvPr/>
        </p:nvSpPr>
        <p:spPr bwMode="auto">
          <a:xfrm>
            <a:off x="1785919" y="2022817"/>
            <a:ext cx="6215106" cy="523220"/>
          </a:xfrm>
          <a:prstGeom prst="rect">
            <a:avLst/>
          </a:prstGeom>
          <a:solidFill>
            <a:srgbClr val="FFFFFF"/>
          </a:solidFill>
          <a:ln w="28575" cap="flat" cmpd="sng" algn="ctr">
            <a:solidFill>
              <a:srgbClr val="800000"/>
            </a:solidFill>
            <a:prstDash val="solid"/>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txBody>
          <a:bodyPr>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pt-BR" sz="2800" b="0" i="0" u="none" strike="noStrike" kern="0" cap="none" spc="0" normalizeH="0" baseline="0" noProof="0" dirty="0">
                <a:ln>
                  <a:noFill/>
                </a:ln>
                <a:solidFill>
                  <a:srgbClr val="C00000"/>
                </a:solidFill>
                <a:effectLst/>
                <a:uLnTx/>
                <a:uFillTx/>
                <a:latin typeface="American Classic" pitchFamily="18" charset="0"/>
                <a:ea typeface="+mn-ea"/>
                <a:cs typeface="+mn-cs"/>
              </a:rPr>
              <a:t>Todas as nações</a:t>
            </a:r>
          </a:p>
        </p:txBody>
      </p:sp>
      <p:cxnSp>
        <p:nvCxnSpPr>
          <p:cNvPr id="52" name="Conector de seta reta 51"/>
          <p:cNvCxnSpPr/>
          <p:nvPr/>
        </p:nvCxnSpPr>
        <p:spPr>
          <a:xfrm>
            <a:off x="1908175" y="3200400"/>
            <a:ext cx="519113" cy="23813"/>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53" name="Text Box 8"/>
          <p:cNvSpPr txBox="1">
            <a:spLocks noChangeArrowheads="1"/>
          </p:cNvSpPr>
          <p:nvPr/>
        </p:nvSpPr>
        <p:spPr bwMode="auto">
          <a:xfrm rot="16200000">
            <a:off x="5518944" y="54769"/>
            <a:ext cx="554038" cy="6337300"/>
          </a:xfrm>
          <a:prstGeom prst="rect">
            <a:avLst/>
          </a:prstGeom>
          <a:solidFill>
            <a:srgbClr val="800000"/>
          </a:solidFill>
          <a:ln w="9525">
            <a:noFill/>
            <a:miter lim="800000"/>
            <a:headEnd/>
            <a:tailEnd/>
          </a:ln>
          <a:effectLst>
            <a:outerShdw dist="28398" dir="3806097" algn="ctr" rotWithShape="0">
              <a:srgbClr val="C0C0C0"/>
            </a:outerShdw>
          </a:effectLst>
        </p:spPr>
        <p:txBody>
          <a:bodyPr vert="vert" anchor="ctr">
            <a:spAutoFit/>
          </a:bodyPr>
          <a:lstStyle/>
          <a:p>
            <a:pPr algn="ctr" fontAlgn="base">
              <a:spcBef>
                <a:spcPct val="50000"/>
              </a:spcBef>
              <a:spcAft>
                <a:spcPct val="0"/>
              </a:spcAft>
              <a:defRPr/>
            </a:pPr>
            <a:r>
              <a:rPr lang="pt-BR" sz="2400" b="1" dirty="0">
                <a:solidFill>
                  <a:srgbClr val="FFFFFF"/>
                </a:solidFill>
                <a:latin typeface="Century Gothic" pitchFamily="34" charset="0"/>
              </a:rPr>
              <a:t>... virão </a:t>
            </a:r>
          </a:p>
        </p:txBody>
      </p:sp>
      <p:cxnSp>
        <p:nvCxnSpPr>
          <p:cNvPr id="54" name="Conector de seta reta 53"/>
          <p:cNvCxnSpPr/>
          <p:nvPr/>
        </p:nvCxnSpPr>
        <p:spPr>
          <a:xfrm>
            <a:off x="1908175" y="3987800"/>
            <a:ext cx="519113" cy="23813"/>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55" name="Text Box 8"/>
          <p:cNvSpPr txBox="1">
            <a:spLocks noChangeArrowheads="1"/>
          </p:cNvSpPr>
          <p:nvPr/>
        </p:nvSpPr>
        <p:spPr bwMode="auto">
          <a:xfrm rot="16200000">
            <a:off x="5518944" y="843757"/>
            <a:ext cx="554037" cy="6337300"/>
          </a:xfrm>
          <a:prstGeom prst="rect">
            <a:avLst/>
          </a:prstGeom>
          <a:solidFill>
            <a:srgbClr val="800000"/>
          </a:solidFill>
          <a:ln w="9525">
            <a:noFill/>
            <a:miter lim="800000"/>
            <a:headEnd/>
            <a:tailEnd/>
          </a:ln>
          <a:effectLst>
            <a:outerShdw dist="28398" dir="3806097" algn="ctr" rotWithShape="0">
              <a:srgbClr val="C0C0C0"/>
            </a:outerShdw>
          </a:effectLst>
        </p:spPr>
        <p:txBody>
          <a:bodyPr vert="vert" anchor="ctr">
            <a:spAutoFit/>
          </a:bodyPr>
          <a:lstStyle/>
          <a:p>
            <a:pPr algn="ctr" fontAlgn="base">
              <a:spcBef>
                <a:spcPct val="50000"/>
              </a:spcBef>
              <a:spcAft>
                <a:spcPct val="0"/>
              </a:spcAft>
              <a:defRPr/>
            </a:pPr>
            <a:r>
              <a:rPr lang="pt-BR" sz="2400" b="1" dirty="0">
                <a:solidFill>
                  <a:srgbClr val="FFFFFF"/>
                </a:solidFill>
                <a:latin typeface="Century Gothic" pitchFamily="34" charset="0"/>
              </a:rPr>
              <a:t>... se prostrarão</a:t>
            </a:r>
          </a:p>
        </p:txBody>
      </p:sp>
      <p:cxnSp>
        <p:nvCxnSpPr>
          <p:cNvPr id="56" name="Conector de seta reta 55"/>
          <p:cNvCxnSpPr/>
          <p:nvPr/>
        </p:nvCxnSpPr>
        <p:spPr>
          <a:xfrm>
            <a:off x="1908175" y="4779963"/>
            <a:ext cx="519113" cy="23812"/>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57" name="Text Box 8"/>
          <p:cNvSpPr txBox="1">
            <a:spLocks noChangeArrowheads="1"/>
          </p:cNvSpPr>
          <p:nvPr/>
        </p:nvSpPr>
        <p:spPr bwMode="auto">
          <a:xfrm rot="16200000">
            <a:off x="5518944" y="1635919"/>
            <a:ext cx="554038" cy="6337300"/>
          </a:xfrm>
          <a:prstGeom prst="rect">
            <a:avLst/>
          </a:prstGeom>
          <a:solidFill>
            <a:srgbClr val="800000"/>
          </a:solidFill>
          <a:ln w="9525">
            <a:noFill/>
            <a:miter lim="800000"/>
            <a:headEnd/>
            <a:tailEnd/>
          </a:ln>
          <a:effectLst>
            <a:outerShdw dist="28398" dir="3806097" algn="ctr" rotWithShape="0">
              <a:srgbClr val="C0C0C0"/>
            </a:outerShdw>
          </a:effectLst>
        </p:spPr>
        <p:txBody>
          <a:bodyPr vert="vert" anchor="ctr">
            <a:spAutoFit/>
          </a:bodyPr>
          <a:lstStyle/>
          <a:p>
            <a:pPr algn="ctr" fontAlgn="base">
              <a:spcBef>
                <a:spcPct val="50000"/>
              </a:spcBef>
              <a:spcAft>
                <a:spcPct val="0"/>
              </a:spcAft>
              <a:defRPr/>
            </a:pPr>
            <a:r>
              <a:rPr lang="pt-BR" sz="2400" b="1" dirty="0">
                <a:solidFill>
                  <a:srgbClr val="FFFFFF"/>
                </a:solidFill>
                <a:latin typeface="Century Gothic" pitchFamily="34" charset="0"/>
              </a:rPr>
              <a:t>... perante Tua face</a:t>
            </a:r>
          </a:p>
        </p:txBody>
      </p:sp>
      <p:cxnSp>
        <p:nvCxnSpPr>
          <p:cNvPr id="58" name="Conector de seta reta 57"/>
          <p:cNvCxnSpPr/>
          <p:nvPr/>
        </p:nvCxnSpPr>
        <p:spPr>
          <a:xfrm>
            <a:off x="1908175" y="5576888"/>
            <a:ext cx="519113" cy="23812"/>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sp>
        <p:nvSpPr>
          <p:cNvPr id="59" name="Text Box 8"/>
          <p:cNvSpPr txBox="1">
            <a:spLocks noChangeArrowheads="1"/>
          </p:cNvSpPr>
          <p:nvPr/>
        </p:nvSpPr>
        <p:spPr bwMode="auto">
          <a:xfrm rot="16200000">
            <a:off x="5519137" y="2431920"/>
            <a:ext cx="553998" cy="6336705"/>
          </a:xfrm>
          <a:prstGeom prst="rect">
            <a:avLst/>
          </a:prstGeom>
          <a:gradFill rotWithShape="1">
            <a:gsLst>
              <a:gs pos="0">
                <a:srgbClr val="333399">
                  <a:shade val="51000"/>
                  <a:satMod val="130000"/>
                </a:srgbClr>
              </a:gs>
              <a:gs pos="80000">
                <a:srgbClr val="333399">
                  <a:shade val="93000"/>
                  <a:satMod val="130000"/>
                </a:srgbClr>
              </a:gs>
              <a:gs pos="100000">
                <a:srgbClr val="333399">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 anchor="ctr">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pt-BR" sz="2400" b="1" i="0" u="none" strike="noStrike" kern="0" cap="none" spc="0" normalizeH="0" baseline="0" noProof="0" dirty="0">
                <a:ln>
                  <a:noFill/>
                </a:ln>
                <a:solidFill>
                  <a:srgbClr val="FFFFFF"/>
                </a:solidFill>
                <a:effectLst/>
                <a:uLnTx/>
                <a:uFillTx/>
                <a:latin typeface="Century Gothic" pitchFamily="34" charset="0"/>
                <a:ea typeface="+mn-ea"/>
                <a:cs typeface="+mn-cs"/>
              </a:rPr>
              <a:t>...e </a:t>
            </a:r>
            <a:r>
              <a:rPr kumimoji="0" lang="pt-BR" sz="24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itchFamily="34" charset="0"/>
                <a:ea typeface="+mn-ea"/>
                <a:cs typeface="+mn-cs"/>
              </a:rPr>
              <a:t>glorificarão</a:t>
            </a:r>
            <a:r>
              <a:rPr kumimoji="0" lang="pt-BR" sz="2400" b="1" i="0" u="none" strike="noStrike" kern="0" cap="none" spc="0" normalizeH="0" baseline="0" noProof="0" dirty="0">
                <a:ln>
                  <a:noFill/>
                </a:ln>
                <a:solidFill>
                  <a:srgbClr val="FFFFFF"/>
                </a:solidFill>
                <a:effectLst/>
                <a:uLnTx/>
                <a:uFillTx/>
                <a:latin typeface="Century Gothic" pitchFamily="34" charset="0"/>
                <a:ea typeface="+mn-ea"/>
                <a:cs typeface="+mn-cs"/>
              </a:rPr>
              <a:t> o teu nome</a:t>
            </a:r>
            <a:endParaRPr kumimoji="0" lang="pt-BR" sz="2400" b="1" i="0" u="none" strike="noStrike" kern="0" cap="none" spc="0" normalizeH="0" baseline="0" noProof="0" dirty="0">
              <a:ln>
                <a:noFill/>
              </a:ln>
              <a:solidFill>
                <a:srgbClr val="FFFF00"/>
              </a:solidFill>
              <a:effectLst/>
              <a:uLnTx/>
              <a:uFillTx/>
              <a:latin typeface="Century Gothic" pitchFamily="34" charset="0"/>
              <a:ea typeface="+mn-ea"/>
              <a:cs typeface="+mn-cs"/>
            </a:endParaRPr>
          </a:p>
        </p:txBody>
      </p:sp>
    </p:spTree>
    <p:extLst>
      <p:ext uri="{BB962C8B-B14F-4D97-AF65-F5344CB8AC3E}">
        <p14:creationId xmlns:p14="http://schemas.microsoft.com/office/powerpoint/2010/main" val="297726490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ox(in)">
                                      <p:cBhvr>
                                        <p:cTn id="7" dur="500"/>
                                        <p:tgtEl>
                                          <p:spTgt spid="5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box(in)">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51"/>
                                        </p:tgtEl>
                                        <p:attrNameLst>
                                          <p:attrName>style.visibility</p:attrName>
                                        </p:attrNameLst>
                                      </p:cBhvr>
                                      <p:to>
                                        <p:strVal val="visible"/>
                                      </p:to>
                                    </p:set>
                                    <p:anim by="(-#ppt_w*2)" calcmode="lin" valueType="num">
                                      <p:cBhvr rctx="PPT">
                                        <p:cTn id="15" dur="500" autoRev="1" fill="hold">
                                          <p:stCondLst>
                                            <p:cond delay="0"/>
                                          </p:stCondLst>
                                        </p:cTn>
                                        <p:tgtEl>
                                          <p:spTgt spid="51"/>
                                        </p:tgtEl>
                                        <p:attrNameLst>
                                          <p:attrName>ppt_w</p:attrName>
                                        </p:attrNameLst>
                                      </p:cBhvr>
                                    </p:anim>
                                    <p:anim by="(#ppt_w*0.50)" calcmode="lin" valueType="num">
                                      <p:cBhvr>
                                        <p:cTn id="16" dur="500" decel="50000" autoRev="1" fill="hold">
                                          <p:stCondLst>
                                            <p:cond delay="0"/>
                                          </p:stCondLst>
                                        </p:cTn>
                                        <p:tgtEl>
                                          <p:spTgt spid="51"/>
                                        </p:tgtEl>
                                        <p:attrNameLst>
                                          <p:attrName>ppt_x</p:attrName>
                                        </p:attrNameLst>
                                      </p:cBhvr>
                                    </p:anim>
                                    <p:anim from="(-#ppt_h/2)" to="(#ppt_y)" calcmode="lin" valueType="num">
                                      <p:cBhvr>
                                        <p:cTn id="17" dur="1000" fill="hold">
                                          <p:stCondLst>
                                            <p:cond delay="0"/>
                                          </p:stCondLst>
                                        </p:cTn>
                                        <p:tgtEl>
                                          <p:spTgt spid="51"/>
                                        </p:tgtEl>
                                        <p:attrNameLst>
                                          <p:attrName>ppt_y</p:attrName>
                                        </p:attrNameLst>
                                      </p:cBhvr>
                                    </p:anim>
                                    <p:animRot by="21600000">
                                      <p:cBhvr>
                                        <p:cTn id="18" dur="1000" fill="hold">
                                          <p:stCondLst>
                                            <p:cond delay="0"/>
                                          </p:stCondLst>
                                        </p:cTn>
                                        <p:tgtEl>
                                          <p:spTgt spid="51"/>
                                        </p:tgtEl>
                                        <p:attrNameLst>
                                          <p:attrName>r</p:attrName>
                                        </p:attrNameLst>
                                      </p:cBhvr>
                                    </p:animRot>
                                  </p:childTnLst>
                                </p:cTn>
                              </p:par>
                            </p:childTnLst>
                          </p:cTn>
                        </p:par>
                        <p:par>
                          <p:cTn id="19" fill="hold">
                            <p:stCondLst>
                              <p:cond delay="2200"/>
                            </p:stCondLst>
                            <p:childTnLst>
                              <p:par>
                                <p:cTn id="20" presetID="4" presetClass="entr" presetSubtype="16"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box(in)">
                                      <p:cBhvr>
                                        <p:cTn id="22" dur="500"/>
                                        <p:tgtEl>
                                          <p:spTgt spid="52"/>
                                        </p:tgtEl>
                                      </p:cBhvr>
                                    </p:animEffect>
                                  </p:childTnLst>
                                </p:cTn>
                              </p:par>
                            </p:childTnLst>
                          </p:cTn>
                        </p:par>
                        <p:par>
                          <p:cTn id="23" fill="hold">
                            <p:stCondLst>
                              <p:cond delay="2700"/>
                            </p:stCondLst>
                            <p:childTnLst>
                              <p:par>
                                <p:cTn id="24" presetID="4" presetClass="entr" presetSubtype="16"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box(in)">
                                      <p:cBhvr>
                                        <p:cTn id="26" dur="500"/>
                                        <p:tgtEl>
                                          <p:spTgt spid="53"/>
                                        </p:tgtEl>
                                      </p:cBhvr>
                                    </p:animEffect>
                                  </p:childTnLst>
                                </p:cTn>
                              </p:par>
                            </p:childTnLst>
                          </p:cTn>
                        </p:par>
                        <p:par>
                          <p:cTn id="27" fill="hold">
                            <p:stCondLst>
                              <p:cond delay="3200"/>
                            </p:stCondLst>
                            <p:childTnLst>
                              <p:par>
                                <p:cTn id="28" presetID="4" presetClass="entr" presetSubtype="16" fill="hold"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box(in)">
                                      <p:cBhvr>
                                        <p:cTn id="30" dur="500"/>
                                        <p:tgtEl>
                                          <p:spTgt spid="54"/>
                                        </p:tgtEl>
                                      </p:cBhvr>
                                    </p:animEffect>
                                  </p:childTnLst>
                                </p:cTn>
                              </p:par>
                            </p:childTnLst>
                          </p:cTn>
                        </p:par>
                        <p:par>
                          <p:cTn id="31" fill="hold">
                            <p:stCondLst>
                              <p:cond delay="3700"/>
                            </p:stCondLst>
                            <p:childTnLst>
                              <p:par>
                                <p:cTn id="32" presetID="4"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box(in)">
                                      <p:cBhvr>
                                        <p:cTn id="34" dur="500"/>
                                        <p:tgtEl>
                                          <p:spTgt spid="55"/>
                                        </p:tgtEl>
                                      </p:cBhvr>
                                    </p:animEffect>
                                  </p:childTnLst>
                                </p:cTn>
                              </p:par>
                            </p:childTnLst>
                          </p:cTn>
                        </p:par>
                        <p:par>
                          <p:cTn id="35" fill="hold">
                            <p:stCondLst>
                              <p:cond delay="4200"/>
                            </p:stCondLst>
                            <p:childTnLst>
                              <p:par>
                                <p:cTn id="36" presetID="4" presetClass="entr" presetSubtype="16"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box(in)">
                                      <p:cBhvr>
                                        <p:cTn id="38" dur="500"/>
                                        <p:tgtEl>
                                          <p:spTgt spid="56"/>
                                        </p:tgtEl>
                                      </p:cBhvr>
                                    </p:animEffect>
                                  </p:childTnLst>
                                </p:cTn>
                              </p:par>
                            </p:childTnLst>
                          </p:cTn>
                        </p:par>
                        <p:par>
                          <p:cTn id="39" fill="hold">
                            <p:stCondLst>
                              <p:cond delay="4700"/>
                            </p:stCondLst>
                            <p:childTnLst>
                              <p:par>
                                <p:cTn id="40" presetID="4" presetClass="entr" presetSubtype="16" fill="hold"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box(in)">
                                      <p:cBhvr>
                                        <p:cTn id="42" dur="500"/>
                                        <p:tgtEl>
                                          <p:spTgt spid="57"/>
                                        </p:tgtEl>
                                      </p:cBhvr>
                                    </p:animEffect>
                                  </p:childTnLst>
                                </p:cTn>
                              </p:par>
                            </p:childTnLst>
                          </p:cTn>
                        </p:par>
                        <p:par>
                          <p:cTn id="43" fill="hold">
                            <p:stCondLst>
                              <p:cond delay="5200"/>
                            </p:stCondLst>
                            <p:childTnLst>
                              <p:par>
                                <p:cTn id="44" presetID="4" presetClass="entr" presetSubtype="16"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box(in)">
                                      <p:cBhvr>
                                        <p:cTn id="46" dur="500"/>
                                        <p:tgtEl>
                                          <p:spTgt spid="58"/>
                                        </p:tgtEl>
                                      </p:cBhvr>
                                    </p:animEffect>
                                  </p:childTnLst>
                                </p:cTn>
                              </p:par>
                            </p:childTnLst>
                          </p:cTn>
                        </p:par>
                        <p:par>
                          <p:cTn id="47" fill="hold">
                            <p:stCondLst>
                              <p:cond delay="5700"/>
                            </p:stCondLst>
                            <p:childTnLst>
                              <p:par>
                                <p:cTn id="48" presetID="4" presetClass="entr" presetSubtype="16" fill="hold"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box(in)">
                                      <p:cBhvr>
                                        <p:cTn id="5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19" name="Text Box 5"/>
          <p:cNvSpPr txBox="1">
            <a:spLocks noChangeArrowheads="1"/>
          </p:cNvSpPr>
          <p:nvPr/>
        </p:nvSpPr>
        <p:spPr bwMode="auto">
          <a:xfrm>
            <a:off x="828675" y="1605295"/>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a:spcBef>
                <a:spcPct val="50000"/>
              </a:spcBef>
              <a:defRPr/>
            </a:pPr>
            <a:r>
              <a:rPr lang="pt-BR" sz="3500" b="1" dirty="0" smtClean="0">
                <a:solidFill>
                  <a:srgbClr val="006600"/>
                </a:solidFill>
                <a:latin typeface="Times" pitchFamily="18" charset="0"/>
              </a:rPr>
              <a:t>Definições</a:t>
            </a:r>
            <a:endParaRPr lang="pt-BR" sz="3500" b="1" dirty="0">
              <a:solidFill>
                <a:srgbClr val="006600"/>
              </a:solidFill>
              <a:latin typeface="Times" pitchFamily="18" charset="0"/>
            </a:endParaRPr>
          </a:p>
        </p:txBody>
      </p:sp>
      <p:sp>
        <p:nvSpPr>
          <p:cNvPr id="20" name="Text Box 8"/>
          <p:cNvSpPr txBox="1">
            <a:spLocks noChangeArrowheads="1"/>
          </p:cNvSpPr>
          <p:nvPr/>
        </p:nvSpPr>
        <p:spPr bwMode="auto">
          <a:xfrm rot="16200000">
            <a:off x="-1306512" y="3716669"/>
            <a:ext cx="3708400" cy="70802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4000" b="1" u="sng" dirty="0">
                <a:solidFill>
                  <a:schemeClr val="accent1">
                    <a:lumMod val="10000"/>
                  </a:schemeClr>
                </a:solidFill>
                <a:latin typeface="Times" pitchFamily="18" charset="0"/>
              </a:rPr>
              <a:t>Missões</a:t>
            </a:r>
            <a:endParaRPr lang="pt-BR" sz="2800" b="1" u="sng" dirty="0">
              <a:solidFill>
                <a:schemeClr val="accent1">
                  <a:lumMod val="10000"/>
                </a:schemeClr>
              </a:solidFill>
              <a:latin typeface="Times" pitchFamily="18" charset="0"/>
            </a:endParaRPr>
          </a:p>
        </p:txBody>
      </p:sp>
      <p:pic>
        <p:nvPicPr>
          <p:cNvPr id="2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502232"/>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8"/>
          <p:cNvSpPr txBox="1">
            <a:spLocks noChangeArrowheads="1"/>
          </p:cNvSpPr>
          <p:nvPr/>
        </p:nvSpPr>
        <p:spPr bwMode="auto">
          <a:xfrm>
            <a:off x="1691680" y="2469738"/>
            <a:ext cx="7056784" cy="3785652"/>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spAutoFit/>
          </a:bodyPr>
          <a:lstStyle/>
          <a:p>
            <a:pPr algn="ctr">
              <a:spcBef>
                <a:spcPct val="50000"/>
              </a:spcBef>
              <a:defRPr/>
            </a:pPr>
            <a:r>
              <a:rPr lang="pt-BR" sz="4000" dirty="0">
                <a:solidFill>
                  <a:srgbClr val="C00000"/>
                </a:solidFill>
                <a:latin typeface="American Classic" pitchFamily="18" charset="0"/>
              </a:rPr>
              <a:t>É o cumprimento da ordem, dada a igreja, de tornar o nome de Deus conhecido e glorificado entre todas as nações/povos.</a:t>
            </a:r>
          </a:p>
        </p:txBody>
      </p:sp>
    </p:spTree>
    <p:extLst>
      <p:ext uri="{BB962C8B-B14F-4D97-AF65-F5344CB8AC3E}">
        <p14:creationId xmlns:p14="http://schemas.microsoft.com/office/powerpoint/2010/main" val="43790480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ox(in)">
                                      <p:cBhvr>
                                        <p:cTn id="13" dur="1000"/>
                                        <p:tgtEl>
                                          <p:spTgt spid="20"/>
                                        </p:tgtEl>
                                      </p:cBhvr>
                                    </p:animEffect>
                                  </p:childTnLst>
                                </p:cTn>
                              </p:par>
                              <p:par>
                                <p:cTn id="14" presetID="6" presetClass="entr" presetSubtype="16"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circle(in)">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19" name="Text Box 5"/>
          <p:cNvSpPr txBox="1">
            <a:spLocks noChangeArrowheads="1"/>
          </p:cNvSpPr>
          <p:nvPr/>
        </p:nvSpPr>
        <p:spPr bwMode="auto">
          <a:xfrm>
            <a:off x="828675" y="1605295"/>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a:spcBef>
                <a:spcPct val="50000"/>
              </a:spcBef>
              <a:defRPr/>
            </a:pPr>
            <a:r>
              <a:rPr lang="pt-BR" sz="3500" b="1" dirty="0" smtClean="0">
                <a:solidFill>
                  <a:srgbClr val="006600"/>
                </a:solidFill>
                <a:latin typeface="Times" pitchFamily="18" charset="0"/>
              </a:rPr>
              <a:t>Definições</a:t>
            </a:r>
            <a:endParaRPr lang="pt-BR" sz="3500" b="1" dirty="0">
              <a:solidFill>
                <a:srgbClr val="006600"/>
              </a:solidFill>
              <a:latin typeface="Times" pitchFamily="18" charset="0"/>
            </a:endParaRPr>
          </a:p>
        </p:txBody>
      </p:sp>
      <p:sp>
        <p:nvSpPr>
          <p:cNvPr id="12" name="Text Box 8"/>
          <p:cNvSpPr txBox="1">
            <a:spLocks noChangeArrowheads="1"/>
          </p:cNvSpPr>
          <p:nvPr/>
        </p:nvSpPr>
        <p:spPr bwMode="auto">
          <a:xfrm rot="16200000">
            <a:off x="-1306512" y="3384631"/>
            <a:ext cx="3708400" cy="13239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4000" b="1" u="sng" dirty="0">
                <a:solidFill>
                  <a:schemeClr val="accent1">
                    <a:lumMod val="10000"/>
                  </a:schemeClr>
                </a:solidFill>
                <a:latin typeface="Times" pitchFamily="18" charset="0"/>
              </a:rPr>
              <a:t>Missão Transcultural</a:t>
            </a:r>
            <a:r>
              <a:rPr lang="pt-BR" sz="2800" b="1" u="sng" dirty="0">
                <a:solidFill>
                  <a:schemeClr val="accent1">
                    <a:lumMod val="10000"/>
                  </a:schemeClr>
                </a:solidFill>
                <a:latin typeface="Times" pitchFamily="18" charset="0"/>
              </a:rPr>
              <a:t> </a:t>
            </a:r>
          </a:p>
        </p:txBody>
      </p:sp>
      <p:pic>
        <p:nvPicPr>
          <p:cNvPr id="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373394"/>
            <a:ext cx="5000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8"/>
          <p:cNvSpPr txBox="1">
            <a:spLocks noChangeArrowheads="1"/>
          </p:cNvSpPr>
          <p:nvPr/>
        </p:nvSpPr>
        <p:spPr bwMode="auto">
          <a:xfrm>
            <a:off x="1547664" y="2363209"/>
            <a:ext cx="7416824" cy="3754874"/>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spAutoFit/>
          </a:bodyPr>
          <a:lstStyle/>
          <a:p>
            <a:pPr>
              <a:spcBef>
                <a:spcPct val="50000"/>
              </a:spcBef>
              <a:defRPr/>
            </a:pPr>
            <a:r>
              <a:rPr lang="pt-BR" sz="2800" dirty="0"/>
              <a:t>Esforço da Igreja em cruzar qualquer fronteira cultural que a separe de seu público alvo. </a:t>
            </a:r>
          </a:p>
          <a:p>
            <a:pPr>
              <a:spcBef>
                <a:spcPct val="50000"/>
              </a:spcBef>
              <a:defRPr/>
            </a:pPr>
            <a:r>
              <a:rPr lang="pt-BR" sz="2800" dirty="0"/>
              <a:t>Para se engajar nela a igreja, não tem que, prioritariamente cruzar barreiras político-geográficas. Porém, lingüísticas, dos costumes, das etnias, das religiões, além das sociais, morais e etc. </a:t>
            </a:r>
            <a:r>
              <a:rPr lang="pt-BR" sz="2800" b="1" u="sng" dirty="0">
                <a:solidFill>
                  <a:srgbClr val="C00000"/>
                </a:solidFill>
                <a:latin typeface="American Classic" pitchFamily="18" charset="0"/>
              </a:rPr>
              <a:t> </a:t>
            </a:r>
          </a:p>
        </p:txBody>
      </p:sp>
    </p:spTree>
    <p:extLst>
      <p:ext uri="{BB962C8B-B14F-4D97-AF65-F5344CB8AC3E}">
        <p14:creationId xmlns:p14="http://schemas.microsoft.com/office/powerpoint/2010/main" val="107087270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19" name="Text Box 5"/>
          <p:cNvSpPr txBox="1">
            <a:spLocks noChangeArrowheads="1"/>
          </p:cNvSpPr>
          <p:nvPr/>
        </p:nvSpPr>
        <p:spPr bwMode="auto">
          <a:xfrm>
            <a:off x="828675" y="1605295"/>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a:spcBef>
                <a:spcPct val="50000"/>
              </a:spcBef>
              <a:defRPr/>
            </a:pPr>
            <a:r>
              <a:rPr lang="pt-BR" sz="3500" b="1" dirty="0" smtClean="0">
                <a:solidFill>
                  <a:srgbClr val="006600"/>
                </a:solidFill>
                <a:latin typeface="Times" pitchFamily="18" charset="0"/>
              </a:rPr>
              <a:t>Definições</a:t>
            </a:r>
            <a:endParaRPr lang="pt-BR" sz="3500" b="1" dirty="0">
              <a:solidFill>
                <a:srgbClr val="006600"/>
              </a:solidFill>
              <a:latin typeface="Times" pitchFamily="18" charset="0"/>
            </a:endParaRPr>
          </a:p>
        </p:txBody>
      </p:sp>
      <p:sp>
        <p:nvSpPr>
          <p:cNvPr id="15" name="Text Box 8"/>
          <p:cNvSpPr txBox="1">
            <a:spLocks noChangeArrowheads="1"/>
          </p:cNvSpPr>
          <p:nvPr/>
        </p:nvSpPr>
        <p:spPr bwMode="auto">
          <a:xfrm rot="16200000">
            <a:off x="-1400174" y="3505200"/>
            <a:ext cx="4284662" cy="1322387"/>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ts val="0"/>
              </a:spcBef>
              <a:defRPr/>
            </a:pPr>
            <a:r>
              <a:rPr lang="pt-BR" sz="4000" b="1" u="sng" dirty="0">
                <a:solidFill>
                  <a:schemeClr val="accent1">
                    <a:lumMod val="10000"/>
                  </a:schemeClr>
                </a:solidFill>
                <a:latin typeface="Times" pitchFamily="18" charset="0"/>
              </a:rPr>
              <a:t>Povos</a:t>
            </a:r>
          </a:p>
          <a:p>
            <a:pPr algn="ctr">
              <a:spcBef>
                <a:spcPts val="0"/>
              </a:spcBef>
              <a:defRPr/>
            </a:pPr>
            <a:r>
              <a:rPr lang="pt-BR" sz="4000" b="1" u="sng" dirty="0">
                <a:solidFill>
                  <a:schemeClr val="accent1">
                    <a:lumMod val="10000"/>
                  </a:schemeClr>
                </a:solidFill>
                <a:latin typeface="Times" pitchFamily="18" charset="0"/>
              </a:rPr>
              <a:t> Não-alcançados</a:t>
            </a:r>
            <a:endParaRPr lang="pt-BR" sz="2800" b="1" u="sng" dirty="0">
              <a:solidFill>
                <a:schemeClr val="accent1">
                  <a:lumMod val="10000"/>
                </a:schemeClr>
              </a:solidFill>
              <a:latin typeface="Times" pitchFamily="18" charset="0"/>
            </a:endParaRPr>
          </a:p>
        </p:txBody>
      </p:sp>
      <p:pic>
        <p:nvPicPr>
          <p:cNvPr id="1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65350"/>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8"/>
          <p:cNvSpPr txBox="1">
            <a:spLocks noChangeArrowheads="1"/>
          </p:cNvSpPr>
          <p:nvPr/>
        </p:nvSpPr>
        <p:spPr bwMode="auto">
          <a:xfrm>
            <a:off x="1691680" y="2780928"/>
            <a:ext cx="6984776" cy="1384995"/>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spAutoFit/>
          </a:bodyPr>
          <a:lstStyle/>
          <a:p>
            <a:pPr>
              <a:spcBef>
                <a:spcPct val="50000"/>
              </a:spcBef>
              <a:defRPr/>
            </a:pPr>
            <a:r>
              <a:rPr lang="pt-BR" sz="2800" dirty="0"/>
              <a:t>Grupos de povos que não têm acesso à mensagem do Evangelho, de nenhuma forma.</a:t>
            </a:r>
            <a:endParaRPr lang="pt-BR" sz="2800" b="1" u="sng" dirty="0">
              <a:solidFill>
                <a:srgbClr val="C00000"/>
              </a:solidFill>
              <a:latin typeface="American Classic" pitchFamily="18" charset="0"/>
            </a:endParaRPr>
          </a:p>
        </p:txBody>
      </p:sp>
    </p:spTree>
    <p:extLst>
      <p:ext uri="{BB962C8B-B14F-4D97-AF65-F5344CB8AC3E}">
        <p14:creationId xmlns:p14="http://schemas.microsoft.com/office/powerpoint/2010/main" val="53733767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19" name="Text Box 5"/>
          <p:cNvSpPr txBox="1">
            <a:spLocks noChangeArrowheads="1"/>
          </p:cNvSpPr>
          <p:nvPr/>
        </p:nvSpPr>
        <p:spPr bwMode="auto">
          <a:xfrm>
            <a:off x="828675" y="1605295"/>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a:spcBef>
                <a:spcPct val="50000"/>
              </a:spcBef>
              <a:defRPr/>
            </a:pPr>
            <a:r>
              <a:rPr lang="pt-BR" sz="3500" b="1" dirty="0" smtClean="0">
                <a:solidFill>
                  <a:srgbClr val="006600"/>
                </a:solidFill>
                <a:latin typeface="Times" pitchFamily="18" charset="0"/>
              </a:rPr>
              <a:t>Definições</a:t>
            </a:r>
            <a:endParaRPr lang="pt-BR" sz="3500" b="1" dirty="0">
              <a:solidFill>
                <a:srgbClr val="006600"/>
              </a:solidFill>
              <a:latin typeface="Times" pitchFamily="18" charset="0"/>
            </a:endParaRPr>
          </a:p>
        </p:txBody>
      </p:sp>
      <p:sp>
        <p:nvSpPr>
          <p:cNvPr id="12" name="Text Box 8"/>
          <p:cNvSpPr txBox="1">
            <a:spLocks noChangeArrowheads="1"/>
          </p:cNvSpPr>
          <p:nvPr/>
        </p:nvSpPr>
        <p:spPr bwMode="auto">
          <a:xfrm rot="16200000">
            <a:off x="-1039812" y="3144837"/>
            <a:ext cx="3708400" cy="13239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4000" b="1" u="sng" dirty="0">
                <a:solidFill>
                  <a:schemeClr val="accent1">
                    <a:lumMod val="10000"/>
                  </a:schemeClr>
                </a:solidFill>
                <a:latin typeface="Times" pitchFamily="18" charset="0"/>
              </a:rPr>
              <a:t>Grupos           de Povos</a:t>
            </a:r>
            <a:r>
              <a:rPr lang="pt-BR" sz="2800" b="1" u="sng" dirty="0">
                <a:solidFill>
                  <a:schemeClr val="accent1">
                    <a:lumMod val="10000"/>
                  </a:schemeClr>
                </a:solidFill>
                <a:latin typeface="Times" pitchFamily="18" charset="0"/>
              </a:rPr>
              <a:t> </a:t>
            </a:r>
          </a:p>
        </p:txBody>
      </p:sp>
      <p:pic>
        <p:nvPicPr>
          <p:cNvPr id="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205038"/>
            <a:ext cx="5000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8"/>
          <p:cNvSpPr txBox="1">
            <a:spLocks noChangeArrowheads="1"/>
          </p:cNvSpPr>
          <p:nvPr/>
        </p:nvSpPr>
        <p:spPr bwMode="auto">
          <a:xfrm>
            <a:off x="1835696" y="2276872"/>
            <a:ext cx="6912768" cy="4001095"/>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spAutoFit/>
          </a:bodyPr>
          <a:lstStyle/>
          <a:p>
            <a:pPr>
              <a:spcBef>
                <a:spcPct val="50000"/>
              </a:spcBef>
              <a:defRPr/>
            </a:pPr>
            <a:r>
              <a:rPr lang="pt-BR" sz="3200" dirty="0"/>
              <a:t>É o agrupamento consideravelmente grande de indivíduos, que cogitam ter afinidade mútua por partilharem um mesmo idioma, religião, identidade étnica, local de residência, ocupação, classe social ou casta, condição etc..., ou alguma combinação desses itens</a:t>
            </a:r>
            <a:r>
              <a:rPr lang="pt-BR" sz="3200" dirty="0" smtClean="0"/>
              <a:t>.</a:t>
            </a:r>
            <a:endParaRPr lang="pt-BR" sz="2800" b="1" u="sng" dirty="0">
              <a:solidFill>
                <a:srgbClr val="C00000"/>
              </a:solidFill>
              <a:latin typeface="American Classic" pitchFamily="18" charset="0"/>
            </a:endParaRPr>
          </a:p>
          <a:p>
            <a:pPr algn="r">
              <a:spcBef>
                <a:spcPct val="50000"/>
              </a:spcBef>
              <a:defRPr/>
            </a:pPr>
            <a:r>
              <a:rPr lang="pt-BR" sz="2000" b="1" u="sng" dirty="0">
                <a:solidFill>
                  <a:srgbClr val="C00000"/>
                </a:solidFill>
                <a:latin typeface="American Classic" pitchFamily="18" charset="0"/>
              </a:rPr>
              <a:t>Perspectivas (</a:t>
            </a:r>
            <a:r>
              <a:rPr lang="pt-BR" sz="2000" b="1" u="sng" dirty="0" err="1">
                <a:solidFill>
                  <a:srgbClr val="C00000"/>
                </a:solidFill>
                <a:latin typeface="American Classic" pitchFamily="18" charset="0"/>
              </a:rPr>
              <a:t>Lç</a:t>
            </a:r>
            <a:r>
              <a:rPr lang="pt-BR" sz="2000" b="1" u="sng" dirty="0">
                <a:solidFill>
                  <a:srgbClr val="C00000"/>
                </a:solidFill>
                <a:latin typeface="American Classic" pitchFamily="18" charset="0"/>
              </a:rPr>
              <a:t> 7-p.51)</a:t>
            </a:r>
          </a:p>
        </p:txBody>
      </p:sp>
    </p:spTree>
    <p:extLst>
      <p:ext uri="{BB962C8B-B14F-4D97-AF65-F5344CB8AC3E}">
        <p14:creationId xmlns:p14="http://schemas.microsoft.com/office/powerpoint/2010/main" val="297684765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19" name="Text Box 5"/>
          <p:cNvSpPr txBox="1">
            <a:spLocks noChangeArrowheads="1"/>
          </p:cNvSpPr>
          <p:nvPr/>
        </p:nvSpPr>
        <p:spPr bwMode="auto">
          <a:xfrm>
            <a:off x="828675" y="1605295"/>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a:spcBef>
                <a:spcPct val="50000"/>
              </a:spcBef>
              <a:defRPr/>
            </a:pPr>
            <a:r>
              <a:rPr lang="pt-BR" sz="3500" b="1" dirty="0" smtClean="0">
                <a:solidFill>
                  <a:srgbClr val="006600"/>
                </a:solidFill>
                <a:latin typeface="Times" pitchFamily="18" charset="0"/>
              </a:rPr>
              <a:t>Definições</a:t>
            </a:r>
            <a:endParaRPr lang="pt-BR" sz="3500" b="1" dirty="0">
              <a:solidFill>
                <a:srgbClr val="006600"/>
              </a:solidFill>
              <a:latin typeface="Times" pitchFamily="18" charset="0"/>
            </a:endParaRPr>
          </a:p>
        </p:txBody>
      </p:sp>
      <p:sp>
        <p:nvSpPr>
          <p:cNvPr id="12" name="Text Box 8"/>
          <p:cNvSpPr txBox="1">
            <a:spLocks noChangeArrowheads="1"/>
          </p:cNvSpPr>
          <p:nvPr/>
        </p:nvSpPr>
        <p:spPr bwMode="auto">
          <a:xfrm rot="16200000">
            <a:off x="-1039812" y="3144837"/>
            <a:ext cx="3708400" cy="13239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4000" b="1" u="sng" dirty="0">
                <a:solidFill>
                  <a:schemeClr val="accent1">
                    <a:lumMod val="10000"/>
                  </a:schemeClr>
                </a:solidFill>
                <a:latin typeface="Times" pitchFamily="18" charset="0"/>
              </a:rPr>
              <a:t>Grupos           de Povos</a:t>
            </a:r>
            <a:r>
              <a:rPr lang="pt-BR" sz="2800" b="1" u="sng" dirty="0">
                <a:solidFill>
                  <a:schemeClr val="accent1">
                    <a:lumMod val="10000"/>
                  </a:schemeClr>
                </a:solidFill>
                <a:latin typeface="Times" pitchFamily="18" charset="0"/>
              </a:rPr>
              <a:t> </a:t>
            </a:r>
          </a:p>
        </p:txBody>
      </p:sp>
      <p:pic>
        <p:nvPicPr>
          <p:cNvPr id="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205038"/>
            <a:ext cx="5000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8"/>
          <p:cNvSpPr txBox="1">
            <a:spLocks noChangeArrowheads="1"/>
          </p:cNvSpPr>
          <p:nvPr/>
        </p:nvSpPr>
        <p:spPr bwMode="auto">
          <a:xfrm>
            <a:off x="1835696" y="1916832"/>
            <a:ext cx="7308304" cy="4862870"/>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spAutoFit/>
          </a:bodyPr>
          <a:lstStyle/>
          <a:p>
            <a:pPr>
              <a:defRPr/>
            </a:pPr>
            <a:r>
              <a:rPr lang="pt-BR" sz="2800" dirty="0"/>
              <a:t>" </a:t>
            </a:r>
            <a:r>
              <a:rPr lang="pt-BR" sz="2800" i="1" dirty="0"/>
              <a:t>Para propósitos evangelísticos</a:t>
            </a:r>
            <a:r>
              <a:rPr lang="pt-BR" sz="2800" dirty="0"/>
              <a:t>, um </a:t>
            </a:r>
            <a:r>
              <a:rPr lang="pt-BR" sz="2800" dirty="0">
                <a:solidFill>
                  <a:srgbClr val="0070C0"/>
                </a:solidFill>
                <a:effectLst>
                  <a:outerShdw blurRad="38100" dist="38100" dir="2700000" algn="tl">
                    <a:srgbClr val="000000">
                      <a:alpha val="43137"/>
                    </a:srgbClr>
                  </a:outerShdw>
                </a:effectLst>
              </a:rPr>
              <a:t>grupo de povo</a:t>
            </a:r>
            <a:r>
              <a:rPr lang="pt-BR" sz="2800" dirty="0"/>
              <a:t> é o maior grupo dentro do qual o evangelho pode se difundir por meio de um movimento de fundação de igrejas </a:t>
            </a:r>
            <a:r>
              <a:rPr lang="pt-BR" sz="2800" b="1" dirty="0"/>
              <a:t>sem deparar com barreiras de compreensão e aceitaçã</a:t>
            </a:r>
            <a:r>
              <a:rPr lang="pt-BR" sz="2800" dirty="0"/>
              <a:t>o. Já o  </a:t>
            </a:r>
            <a:r>
              <a:rPr lang="pt-BR" sz="2800" b="1" u="sng" dirty="0">
                <a:solidFill>
                  <a:srgbClr val="0070C0"/>
                </a:solidFill>
                <a:effectLst>
                  <a:outerShdw blurRad="38100" dist="38100" dir="2700000" algn="tl">
                    <a:srgbClr val="000000">
                      <a:alpha val="43137"/>
                    </a:srgbClr>
                  </a:outerShdw>
                </a:effectLst>
              </a:rPr>
              <a:t>grupo de povo não alcançado </a:t>
            </a:r>
            <a:r>
              <a:rPr lang="pt-BR" sz="2800" dirty="0"/>
              <a:t>é um grupo de povo dentro do qual </a:t>
            </a:r>
            <a:r>
              <a:rPr lang="pt-BR" sz="2800" b="1" dirty="0"/>
              <a:t>não há uma comunidade nativa de crentes que seja capaz de evangelizar o restante do grupo de povo"</a:t>
            </a:r>
            <a:endParaRPr lang="pt-BR" sz="2800" b="1" u="sng" dirty="0">
              <a:solidFill>
                <a:srgbClr val="C00000"/>
              </a:solidFill>
              <a:latin typeface="American Classic" pitchFamily="18" charset="0"/>
            </a:endParaRPr>
          </a:p>
          <a:p>
            <a:pPr algn="r">
              <a:spcBef>
                <a:spcPct val="50000"/>
              </a:spcBef>
              <a:defRPr/>
            </a:pPr>
            <a:r>
              <a:rPr lang="pt-BR" sz="2000" b="1" u="sng" dirty="0">
                <a:solidFill>
                  <a:srgbClr val="C00000"/>
                </a:solidFill>
                <a:latin typeface="American Classic" pitchFamily="18" charset="0"/>
              </a:rPr>
              <a:t>Apostila Perspectivas (p.51)</a:t>
            </a:r>
          </a:p>
        </p:txBody>
      </p:sp>
    </p:spTree>
    <p:extLst>
      <p:ext uri="{BB962C8B-B14F-4D97-AF65-F5344CB8AC3E}">
        <p14:creationId xmlns:p14="http://schemas.microsoft.com/office/powerpoint/2010/main" val="159934462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24" name="Text Box 5"/>
          <p:cNvSpPr txBox="1">
            <a:spLocks noChangeArrowheads="1"/>
          </p:cNvSpPr>
          <p:nvPr/>
        </p:nvSpPr>
        <p:spPr bwMode="auto">
          <a:xfrm>
            <a:off x="869411" y="1630692"/>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fontAlgn="base">
              <a:spcBef>
                <a:spcPct val="50000"/>
              </a:spcBef>
              <a:spcAft>
                <a:spcPct val="0"/>
              </a:spcAft>
              <a:defRPr/>
            </a:pPr>
            <a:r>
              <a:rPr lang="pt-BR" sz="3500" b="1" dirty="0" smtClean="0">
                <a:solidFill>
                  <a:srgbClr val="006600"/>
                </a:solidFill>
                <a:latin typeface="Times" pitchFamily="18" charset="0"/>
              </a:rPr>
              <a:t>Definições sobre </a:t>
            </a:r>
            <a:r>
              <a:rPr lang="pt-BR" sz="3500" b="1" dirty="0">
                <a:solidFill>
                  <a:srgbClr val="006600"/>
                </a:solidFill>
                <a:latin typeface="Times" pitchFamily="18" charset="0"/>
              </a:rPr>
              <a:t>o Missionário</a:t>
            </a:r>
          </a:p>
        </p:txBody>
      </p:sp>
      <p:sp>
        <p:nvSpPr>
          <p:cNvPr id="25" name="Rectangle 20"/>
          <p:cNvSpPr>
            <a:spLocks noChangeArrowheads="1"/>
          </p:cNvSpPr>
          <p:nvPr/>
        </p:nvSpPr>
        <p:spPr bwMode="auto">
          <a:xfrm>
            <a:off x="72008" y="2350871"/>
            <a:ext cx="8964488" cy="1200329"/>
          </a:xfrm>
          <a:prstGeom prst="rect">
            <a:avLst/>
          </a:prstGeom>
          <a:ln>
            <a:headEnd/>
            <a:tailEnd/>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MISSIONÁRIO: </a:t>
            </a:r>
            <a:r>
              <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É o agente (enviado) da igreja para representá-la em uma missão para alcançar um povo de cultura (radicalmente) diferente.</a:t>
            </a:r>
            <a:endPar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mn-ea"/>
              <a:cs typeface="+mn-cs"/>
            </a:endParaRPr>
          </a:p>
        </p:txBody>
      </p:sp>
      <p:sp>
        <p:nvSpPr>
          <p:cNvPr id="26" name="Diferente de 25"/>
          <p:cNvSpPr/>
          <p:nvPr/>
        </p:nvSpPr>
        <p:spPr>
          <a:xfrm>
            <a:off x="3348038" y="3718254"/>
            <a:ext cx="2447925" cy="792163"/>
          </a:xfrm>
          <a:prstGeom prst="mathNotEqual">
            <a:avLst/>
          </a:prstGeom>
          <a:solidFill>
            <a:srgbClr val="333399"/>
          </a:solidFill>
          <a:ln w="25400" cap="flat" cmpd="sng" algn="ctr">
            <a:solidFill>
              <a:srgbClr val="000000">
                <a:lumMod val="95000"/>
                <a:lumOff val="5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pt-BR" sz="1800" b="0" i="0" u="none" strike="noStrike" kern="0" cap="none" spc="0" normalizeH="0" baseline="0" noProof="0">
              <a:ln>
                <a:noFill/>
              </a:ln>
              <a:solidFill>
                <a:srgbClr val="000000"/>
              </a:solidFill>
              <a:effectLst/>
              <a:uLnTx/>
              <a:uFillTx/>
              <a:latin typeface="Arial"/>
              <a:ea typeface="+mn-ea"/>
              <a:cs typeface="+mn-cs"/>
            </a:endParaRPr>
          </a:p>
        </p:txBody>
      </p:sp>
      <p:sp>
        <p:nvSpPr>
          <p:cNvPr id="27" name="Rectangle 20"/>
          <p:cNvSpPr>
            <a:spLocks noChangeArrowheads="1"/>
          </p:cNvSpPr>
          <p:nvPr/>
        </p:nvSpPr>
        <p:spPr bwMode="auto">
          <a:xfrm>
            <a:off x="35496" y="4685904"/>
            <a:ext cx="8964488" cy="830997"/>
          </a:xfrm>
          <a:prstGeom prst="rect">
            <a:avLst/>
          </a:prstGeom>
          <a:ln>
            <a:headEnd/>
            <a:tailEnd/>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EVANGELISTA: </a:t>
            </a:r>
            <a:r>
              <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É aquele que trabalha para alcançar pessoas da própria cultura.</a:t>
            </a:r>
          </a:p>
        </p:txBody>
      </p:sp>
    </p:spTree>
    <p:extLst>
      <p:ext uri="{BB962C8B-B14F-4D97-AF65-F5344CB8AC3E}">
        <p14:creationId xmlns:p14="http://schemas.microsoft.com/office/powerpoint/2010/main" val="268180803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1000" fill="hold"/>
                                        <p:tgtEl>
                                          <p:spTgt spid="25"/>
                                        </p:tgtEl>
                                        <p:attrNameLst>
                                          <p:attrName>ppt_x</p:attrName>
                                        </p:attrNameLst>
                                      </p:cBhvr>
                                      <p:tavLst>
                                        <p:tav tm="0">
                                          <p:val>
                                            <p:strVal val="#ppt_x-.2"/>
                                          </p:val>
                                        </p:tav>
                                        <p:tav tm="100000">
                                          <p:val>
                                            <p:strVal val="#ppt_x"/>
                                          </p:val>
                                        </p:tav>
                                      </p:tavLst>
                                    </p:anim>
                                    <p:anim calcmode="lin" valueType="num">
                                      <p:cBhvr>
                                        <p:cTn id="13"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ox(in)">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ppt_x</p:attrName>
                                        </p:attrNameLst>
                                      </p:cBhvr>
                                      <p:tavLst>
                                        <p:tav tm="0">
                                          <p:val>
                                            <p:strVal val="#ppt_x-.2"/>
                                          </p:val>
                                        </p:tav>
                                        <p:tav tm="100000">
                                          <p:val>
                                            <p:strVal val="#ppt_x"/>
                                          </p:val>
                                        </p:tav>
                                      </p:tavLst>
                                    </p:anim>
                                    <p:anim calcmode="lin" valueType="num">
                                      <p:cBhvr>
                                        <p:cTn id="2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24" name="Text Box 5"/>
          <p:cNvSpPr txBox="1">
            <a:spLocks noChangeArrowheads="1"/>
          </p:cNvSpPr>
          <p:nvPr/>
        </p:nvSpPr>
        <p:spPr bwMode="auto">
          <a:xfrm>
            <a:off x="869411" y="1630692"/>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fontAlgn="base">
              <a:spcBef>
                <a:spcPct val="50000"/>
              </a:spcBef>
              <a:spcAft>
                <a:spcPct val="0"/>
              </a:spcAft>
              <a:defRPr/>
            </a:pPr>
            <a:r>
              <a:rPr lang="pt-BR" sz="3500" b="1" dirty="0" smtClean="0">
                <a:solidFill>
                  <a:srgbClr val="006600"/>
                </a:solidFill>
                <a:latin typeface="Times" pitchFamily="18" charset="0"/>
              </a:rPr>
              <a:t>Definições sobre </a:t>
            </a:r>
            <a:r>
              <a:rPr lang="pt-BR" sz="3500" b="1" dirty="0">
                <a:solidFill>
                  <a:srgbClr val="006600"/>
                </a:solidFill>
                <a:latin typeface="Times" pitchFamily="18" charset="0"/>
              </a:rPr>
              <a:t>o Missionário</a:t>
            </a:r>
          </a:p>
        </p:txBody>
      </p:sp>
      <p:sp>
        <p:nvSpPr>
          <p:cNvPr id="25" name="Rectangle 20"/>
          <p:cNvSpPr>
            <a:spLocks noChangeArrowheads="1"/>
          </p:cNvSpPr>
          <p:nvPr/>
        </p:nvSpPr>
        <p:spPr bwMode="auto">
          <a:xfrm>
            <a:off x="72008" y="2350871"/>
            <a:ext cx="8964488" cy="1200329"/>
          </a:xfrm>
          <a:prstGeom prst="rect">
            <a:avLst/>
          </a:prstGeom>
          <a:ln>
            <a:headEnd/>
            <a:tailEnd/>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MISSIONÁRIO: </a:t>
            </a:r>
            <a:r>
              <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É o agente (enviado) da igreja para representá-la em uma missão para alcançar um povo de cultura (radicalmente) diferente.</a:t>
            </a:r>
            <a:endPar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mn-ea"/>
              <a:cs typeface="+mn-cs"/>
            </a:endParaRPr>
          </a:p>
        </p:txBody>
      </p:sp>
      <p:sp>
        <p:nvSpPr>
          <p:cNvPr id="26" name="Diferente de 25"/>
          <p:cNvSpPr/>
          <p:nvPr/>
        </p:nvSpPr>
        <p:spPr>
          <a:xfrm>
            <a:off x="3348038" y="3718254"/>
            <a:ext cx="2447925" cy="792163"/>
          </a:xfrm>
          <a:prstGeom prst="mathNotEqual">
            <a:avLst/>
          </a:prstGeom>
          <a:solidFill>
            <a:srgbClr val="333399"/>
          </a:solidFill>
          <a:ln w="25400" cap="flat" cmpd="sng" algn="ctr">
            <a:solidFill>
              <a:srgbClr val="000000">
                <a:lumMod val="95000"/>
                <a:lumOff val="5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pt-BR" sz="1800" b="0" i="0" u="none" strike="noStrike" kern="0" cap="none" spc="0" normalizeH="0" baseline="0" noProof="0">
              <a:ln>
                <a:noFill/>
              </a:ln>
              <a:solidFill>
                <a:srgbClr val="000000"/>
              </a:solidFill>
              <a:effectLst/>
              <a:uLnTx/>
              <a:uFillTx/>
              <a:latin typeface="Arial"/>
              <a:ea typeface="+mn-ea"/>
              <a:cs typeface="+mn-cs"/>
            </a:endParaRPr>
          </a:p>
        </p:txBody>
      </p:sp>
      <p:sp>
        <p:nvSpPr>
          <p:cNvPr id="27" name="Rectangle 20"/>
          <p:cNvSpPr>
            <a:spLocks noChangeArrowheads="1"/>
          </p:cNvSpPr>
          <p:nvPr/>
        </p:nvSpPr>
        <p:spPr bwMode="auto">
          <a:xfrm>
            <a:off x="35496" y="4685904"/>
            <a:ext cx="8964488" cy="830997"/>
          </a:xfrm>
          <a:prstGeom prst="rect">
            <a:avLst/>
          </a:prstGeom>
          <a:ln>
            <a:headEnd/>
            <a:tailEnd/>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EVANGELISTA: </a:t>
            </a:r>
            <a:r>
              <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É aquele que trabalha para alcançar pessoas da própria cultura.</a:t>
            </a:r>
          </a:p>
        </p:txBody>
      </p:sp>
      <p:sp>
        <p:nvSpPr>
          <p:cNvPr id="12" name="Rectangle 20"/>
          <p:cNvSpPr>
            <a:spLocks noChangeArrowheads="1"/>
          </p:cNvSpPr>
          <p:nvPr/>
        </p:nvSpPr>
        <p:spPr bwMode="auto">
          <a:xfrm>
            <a:off x="89756" y="674400"/>
            <a:ext cx="8964488" cy="550920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nchor="ctr">
            <a:spAutoFit/>
          </a:bodyPr>
          <a:lstStyle/>
          <a:p>
            <a:pPr algn="ctr" eaLnBrk="0" hangingPunct="0">
              <a:defRPr/>
            </a:pPr>
            <a:r>
              <a:rPr lang="pt-BR" sz="4400" b="1" i="1" dirty="0">
                <a:solidFill>
                  <a:srgbClr val="C00000"/>
                </a:solidFill>
                <a:effectLst>
                  <a:outerShdw blurRad="38100" dist="38100" dir="2700000" algn="tl">
                    <a:srgbClr val="000000">
                      <a:alpha val="43137"/>
                    </a:srgbClr>
                  </a:outerShdw>
                </a:effectLst>
                <a:latin typeface="Century Gothic" pitchFamily="34" charset="0"/>
                <a:cs typeface="Arial" pitchFamily="34" charset="0"/>
              </a:rPr>
              <a:t>O trabalho do </a:t>
            </a:r>
            <a:r>
              <a:rPr lang="pt-BR" sz="4400" b="1" i="1" dirty="0">
                <a:solidFill>
                  <a:srgbClr val="0070C0"/>
                </a:solidFill>
                <a:effectLst>
                  <a:outerShdw blurRad="38100" dist="38100" dir="2700000" algn="tl">
                    <a:srgbClr val="000000">
                      <a:alpha val="43137"/>
                    </a:srgbClr>
                  </a:outerShdw>
                </a:effectLst>
                <a:latin typeface="Century Gothic" pitchFamily="34" charset="0"/>
                <a:cs typeface="Arial" pitchFamily="34" charset="0"/>
              </a:rPr>
              <a:t>evangelista</a:t>
            </a:r>
            <a:r>
              <a:rPr lang="pt-BR" sz="4400" b="1" i="1" dirty="0">
                <a:solidFill>
                  <a:srgbClr val="C00000"/>
                </a:solidFill>
                <a:effectLst>
                  <a:outerShdw blurRad="38100" dist="38100" dir="2700000" algn="tl">
                    <a:srgbClr val="000000">
                      <a:alpha val="43137"/>
                    </a:srgbClr>
                  </a:outerShdw>
                </a:effectLst>
                <a:latin typeface="Century Gothic" pitchFamily="34" charset="0"/>
                <a:cs typeface="Arial" pitchFamily="34" charset="0"/>
              </a:rPr>
              <a:t> pode ter uma forte intenção missionária, porém, é melhor reservar o termo </a:t>
            </a:r>
            <a:r>
              <a:rPr lang="pt-BR" sz="4400" b="1" i="1" dirty="0">
                <a:solidFill>
                  <a:srgbClr val="002060"/>
                </a:solidFill>
                <a:effectLst>
                  <a:outerShdw blurRad="38100" dist="38100" dir="2700000" algn="tl">
                    <a:srgbClr val="000000">
                      <a:alpha val="43137"/>
                    </a:srgbClr>
                  </a:outerShdw>
                </a:effectLst>
                <a:latin typeface="Century Gothic" pitchFamily="34" charset="0"/>
                <a:cs typeface="Arial" pitchFamily="34" charset="0"/>
              </a:rPr>
              <a:t>“missionário”</a:t>
            </a:r>
            <a:r>
              <a:rPr lang="pt-BR" sz="4400" b="1" i="1" dirty="0">
                <a:solidFill>
                  <a:srgbClr val="C00000"/>
                </a:solidFill>
                <a:effectLst>
                  <a:outerShdw blurRad="38100" dist="38100" dir="2700000" algn="tl">
                    <a:srgbClr val="000000">
                      <a:alpha val="43137"/>
                    </a:srgbClr>
                  </a:outerShdw>
                </a:effectLst>
                <a:latin typeface="Century Gothic" pitchFamily="34" charset="0"/>
                <a:cs typeface="Arial" pitchFamily="34" charset="0"/>
              </a:rPr>
              <a:t>para aquele que faz, mobiliza ou trabalha em apoio direto com aqueles que fazem o trabalho transcultural.</a:t>
            </a:r>
            <a:endParaRPr lang="pt-BR" sz="4400" b="1" i="1" dirty="0">
              <a:solidFill>
                <a:srgbClr val="C00000"/>
              </a:solidFill>
              <a:effectLst>
                <a:outerShdw blurRad="38100" dist="38100" dir="2700000" algn="tl">
                  <a:srgbClr val="000000">
                    <a:alpha val="43137"/>
                  </a:srgbClr>
                </a:outerShdw>
              </a:effectLst>
              <a:latin typeface="Century Gothic" pitchFamily="34" charset="0"/>
            </a:endParaRPr>
          </a:p>
        </p:txBody>
      </p:sp>
    </p:spTree>
    <p:extLst>
      <p:ext uri="{BB962C8B-B14F-4D97-AF65-F5344CB8AC3E}">
        <p14:creationId xmlns:p14="http://schemas.microsoft.com/office/powerpoint/2010/main" val="227796986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A - Filosofia </a:t>
            </a:r>
            <a:r>
              <a:rPr lang="pt-BR" sz="2800" b="1" dirty="0"/>
              <a:t>bíblica de Missões </a:t>
            </a:r>
          </a:p>
        </p:txBody>
      </p:sp>
      <p:sp>
        <p:nvSpPr>
          <p:cNvPr id="24" name="Text Box 5"/>
          <p:cNvSpPr txBox="1">
            <a:spLocks noChangeArrowheads="1"/>
          </p:cNvSpPr>
          <p:nvPr/>
        </p:nvSpPr>
        <p:spPr bwMode="auto">
          <a:xfrm>
            <a:off x="869411" y="1630692"/>
            <a:ext cx="7775575" cy="625475"/>
          </a:xfrm>
          <a:prstGeom prst="rect">
            <a:avLst/>
          </a:prstGeom>
          <a:noFill/>
          <a:ln w="9525">
            <a:noFill/>
            <a:miter lim="800000"/>
            <a:headEnd/>
            <a:tailEnd/>
          </a:ln>
          <a:effectLst>
            <a:outerShdw dist="28398" dir="3806097" algn="ctr" rotWithShape="0">
              <a:srgbClr val="C0C0C0"/>
            </a:outerShdw>
          </a:effectLst>
        </p:spPr>
        <p:txBody>
          <a:bodyPr>
            <a:spAutoFit/>
          </a:bodyPr>
          <a:lstStyle/>
          <a:p>
            <a:pPr fontAlgn="base">
              <a:spcBef>
                <a:spcPct val="50000"/>
              </a:spcBef>
              <a:spcAft>
                <a:spcPct val="0"/>
              </a:spcAft>
              <a:defRPr/>
            </a:pPr>
            <a:r>
              <a:rPr lang="pt-BR" sz="3500" b="1" dirty="0" smtClean="0">
                <a:solidFill>
                  <a:srgbClr val="006600"/>
                </a:solidFill>
                <a:latin typeface="Times" pitchFamily="18" charset="0"/>
              </a:rPr>
              <a:t>Definições sobre </a:t>
            </a:r>
            <a:r>
              <a:rPr lang="pt-BR" sz="3500" b="1" dirty="0">
                <a:solidFill>
                  <a:srgbClr val="006600"/>
                </a:solidFill>
                <a:latin typeface="Times" pitchFamily="18" charset="0"/>
              </a:rPr>
              <a:t>o Missionário</a:t>
            </a:r>
          </a:p>
        </p:txBody>
      </p:sp>
      <p:sp>
        <p:nvSpPr>
          <p:cNvPr id="25" name="Rectangle 20"/>
          <p:cNvSpPr>
            <a:spLocks noChangeArrowheads="1"/>
          </p:cNvSpPr>
          <p:nvPr/>
        </p:nvSpPr>
        <p:spPr bwMode="auto">
          <a:xfrm>
            <a:off x="72008" y="2350871"/>
            <a:ext cx="8964488" cy="1200329"/>
          </a:xfrm>
          <a:prstGeom prst="rect">
            <a:avLst/>
          </a:prstGeom>
          <a:ln>
            <a:headEnd/>
            <a:tailEnd/>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MISSIONÁRIO: </a:t>
            </a:r>
            <a:r>
              <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Calibri" pitchFamily="34" charset="0"/>
                <a:cs typeface="Arial" pitchFamily="34" charset="0"/>
              </a:rPr>
              <a:t>É o agente (enviado) da igreja para representá-la em uma missão para alcançar um povo de cultura (radicalmente) diferente.</a:t>
            </a:r>
            <a:endParaRPr kumimoji="0" lang="pt-BR"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entury Gothic" pitchFamily="34" charset="0"/>
              <a:ea typeface="+mn-ea"/>
              <a:cs typeface="+mn-cs"/>
            </a:endParaRPr>
          </a:p>
        </p:txBody>
      </p:sp>
      <p:sp>
        <p:nvSpPr>
          <p:cNvPr id="17" name="Text Box 8"/>
          <p:cNvSpPr txBox="1">
            <a:spLocks noChangeArrowheads="1"/>
          </p:cNvSpPr>
          <p:nvPr/>
        </p:nvSpPr>
        <p:spPr bwMode="auto">
          <a:xfrm rot="16200000">
            <a:off x="-1306512" y="4875961"/>
            <a:ext cx="3708400" cy="647700"/>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3600" b="1" u="sng" dirty="0">
                <a:solidFill>
                  <a:srgbClr val="BBE0E3">
                    <a:lumMod val="10000"/>
                  </a:srgbClr>
                </a:solidFill>
                <a:latin typeface="Times" pitchFamily="18" charset="0"/>
              </a:rPr>
              <a:t>Quem são?</a:t>
            </a:r>
          </a:p>
        </p:txBody>
      </p:sp>
      <p:pic>
        <p:nvPicPr>
          <p:cNvPr id="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3631361"/>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8"/>
          <p:cNvSpPr txBox="1">
            <a:spLocks noChangeArrowheads="1"/>
          </p:cNvSpPr>
          <p:nvPr/>
        </p:nvSpPr>
        <p:spPr bwMode="auto">
          <a:xfrm>
            <a:off x="1785918" y="3909178"/>
            <a:ext cx="6715171" cy="646331"/>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nchor="ctr">
            <a:spAutoFit/>
          </a:bodyPr>
          <a:lstStyle/>
          <a:p>
            <a:pPr>
              <a:spcBef>
                <a:spcPct val="50000"/>
              </a:spcBef>
              <a:defRPr/>
            </a:pPr>
            <a:r>
              <a:rPr lang="pt-BR" sz="3600" dirty="0" err="1">
                <a:solidFill>
                  <a:srgbClr val="C00000"/>
                </a:solidFill>
                <a:latin typeface="Ashley Crawford" pitchFamily="82" charset="0"/>
              </a:rPr>
              <a:t>Missionarios</a:t>
            </a:r>
            <a:r>
              <a:rPr lang="pt-BR" sz="3600" dirty="0">
                <a:solidFill>
                  <a:srgbClr val="C00000"/>
                </a:solidFill>
                <a:latin typeface="Ashley Crawford" pitchFamily="82" charset="0"/>
              </a:rPr>
              <a:t> enviados pela igreja</a:t>
            </a:r>
          </a:p>
        </p:txBody>
      </p:sp>
      <p:cxnSp>
        <p:nvCxnSpPr>
          <p:cNvPr id="20" name="Conector de seta reta 19"/>
          <p:cNvCxnSpPr/>
          <p:nvPr/>
        </p:nvCxnSpPr>
        <p:spPr>
          <a:xfrm flipV="1">
            <a:off x="1011530" y="4577716"/>
            <a:ext cx="571500" cy="500063"/>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1" name="Conector de seta reta 20"/>
          <p:cNvCxnSpPr/>
          <p:nvPr/>
        </p:nvCxnSpPr>
        <p:spPr>
          <a:xfrm>
            <a:off x="1011530" y="5077780"/>
            <a:ext cx="569913" cy="500062"/>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22" name="Text Box 8"/>
          <p:cNvSpPr txBox="1">
            <a:spLocks noChangeArrowheads="1"/>
          </p:cNvSpPr>
          <p:nvPr/>
        </p:nvSpPr>
        <p:spPr bwMode="auto">
          <a:xfrm>
            <a:off x="1785918" y="5199811"/>
            <a:ext cx="6715171" cy="646331"/>
          </a:xfrm>
          <a:prstGeom prst="rect">
            <a:avLst/>
          </a:prstGeom>
          <a:ln w="28575">
            <a:solidFill>
              <a:srgbClr val="800000"/>
            </a:solidFill>
            <a:headEnd/>
            <a:tailEnd/>
          </a:ln>
          <a:effectLst>
            <a:outerShdw blurRad="152400" dist="317500" dir="5400000" sx="90000" sy="-19000" rotWithShape="0">
              <a:prstClr val="black">
                <a:alpha val="15000"/>
              </a:prstClr>
            </a:outerShdw>
          </a:effectLst>
          <a:scene3d>
            <a:camera prst="orthographicFront"/>
            <a:lightRig rig="threePt" dir="t"/>
          </a:scene3d>
          <a:sp3d prstMaterial="dkEdge"/>
        </p:spPr>
        <p:style>
          <a:lnRef idx="2">
            <a:schemeClr val="accent4"/>
          </a:lnRef>
          <a:fillRef idx="1">
            <a:schemeClr val="lt1"/>
          </a:fillRef>
          <a:effectRef idx="0">
            <a:schemeClr val="accent4"/>
          </a:effectRef>
          <a:fontRef idx="minor">
            <a:schemeClr val="dk1"/>
          </a:fontRef>
        </p:style>
        <p:txBody>
          <a:bodyPr anchor="ctr">
            <a:spAutoFit/>
          </a:bodyPr>
          <a:lstStyle/>
          <a:p>
            <a:pPr>
              <a:spcBef>
                <a:spcPct val="50000"/>
              </a:spcBef>
              <a:defRPr/>
            </a:pPr>
            <a:r>
              <a:rPr lang="pt-BR" sz="3600" dirty="0" err="1">
                <a:solidFill>
                  <a:srgbClr val="C00000"/>
                </a:solidFill>
                <a:latin typeface="Ashley Crawford" pitchFamily="82" charset="0"/>
              </a:rPr>
              <a:t>Missionarios</a:t>
            </a:r>
            <a:r>
              <a:rPr lang="pt-BR" sz="3600" dirty="0">
                <a:solidFill>
                  <a:srgbClr val="C00000"/>
                </a:solidFill>
                <a:latin typeface="Ashley Crawford" pitchFamily="82" charset="0"/>
              </a:rPr>
              <a:t> enviados por outras  igrejas</a:t>
            </a:r>
          </a:p>
        </p:txBody>
      </p:sp>
    </p:spTree>
    <p:extLst>
      <p:ext uri="{BB962C8B-B14F-4D97-AF65-F5344CB8AC3E}">
        <p14:creationId xmlns:p14="http://schemas.microsoft.com/office/powerpoint/2010/main" val="231585058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childTnLst>
                          </p:cTn>
                        </p:par>
                        <p:par>
                          <p:cTn id="11" fill="hold">
                            <p:stCondLst>
                              <p:cond delay="500"/>
                            </p:stCondLst>
                            <p:childTnLst>
                              <p:par>
                                <p:cTn id="12" presetID="4" presetClass="entr" presetSubtype="16"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box(in)">
                                      <p:cBhvr>
                                        <p:cTn id="14" dur="1000"/>
                                        <p:tgtEl>
                                          <p:spTgt spid="20"/>
                                        </p:tgtEl>
                                      </p:cBhvr>
                                    </p:animEffect>
                                  </p:childTnLst>
                                </p:cTn>
                              </p:par>
                            </p:childTnLst>
                          </p:cTn>
                        </p:par>
                        <p:par>
                          <p:cTn id="15" fill="hold">
                            <p:stCondLst>
                              <p:cond delay="1500"/>
                            </p:stCondLst>
                            <p:childTnLst>
                              <p:par>
                                <p:cTn id="16" presetID="1" presetClass="entr" presetSubtype="0" fill="hold" nodeType="afterEffect">
                                  <p:stCondLst>
                                    <p:cond delay="0"/>
                                  </p:stCondLst>
                                  <p:iterate type="lt">
                                    <p:tmAbs val="75"/>
                                  </p:iterate>
                                  <p:childTnLst>
                                    <p:set>
                                      <p:cBhvr>
                                        <p:cTn id="17" dur="1" fill="hold">
                                          <p:stCondLst>
                                            <p:cond delay="749"/>
                                          </p:stCondLst>
                                        </p:cTn>
                                        <p:tgtEl>
                                          <p:spTgt spid="19"/>
                                        </p:tgtEl>
                                        <p:attrNameLst>
                                          <p:attrName>style.visibility</p:attrName>
                                        </p:attrNameLst>
                                      </p:cBhvr>
                                      <p:to>
                                        <p:strVal val="visible"/>
                                      </p:to>
                                    </p:set>
                                  </p:childTnLst>
                                </p:cTn>
                              </p:par>
                            </p:childTnLst>
                          </p:cTn>
                        </p:par>
                        <p:par>
                          <p:cTn id="18" fill="hold">
                            <p:stCondLst>
                              <p:cond delay="4425"/>
                            </p:stCondLst>
                            <p:childTnLst>
                              <p:par>
                                <p:cTn id="19" presetID="4" presetClass="entr" presetSubtype="16"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ox(in)">
                                      <p:cBhvr>
                                        <p:cTn id="21" dur="1000"/>
                                        <p:tgtEl>
                                          <p:spTgt spid="21"/>
                                        </p:tgtEl>
                                      </p:cBhvr>
                                    </p:animEffect>
                                  </p:childTnLst>
                                </p:cTn>
                              </p:par>
                            </p:childTnLst>
                          </p:cTn>
                        </p:par>
                        <p:par>
                          <p:cTn id="22" fill="hold">
                            <p:stCondLst>
                              <p:cond delay="5425"/>
                            </p:stCondLst>
                            <p:childTnLst>
                              <p:par>
                                <p:cTn id="23" presetID="1" presetClass="entr" presetSubtype="0" fill="hold" nodeType="afterEffect">
                                  <p:stCondLst>
                                    <p:cond delay="0"/>
                                  </p:stCondLst>
                                  <p:iterate type="lt">
                                    <p:tmAbs val="75"/>
                                  </p:iterate>
                                  <p:childTnLst>
                                    <p:set>
                                      <p:cBhvr>
                                        <p:cTn id="24" dur="1" fill="hold">
                                          <p:stCondLst>
                                            <p:cond delay="74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psdgraphics.com/wp-content/uploads/2009/09/abstract-de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53360"/>
            <a:ext cx="9144000" cy="4121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9480"/>
          <a:stretch/>
        </p:blipFill>
        <p:spPr bwMode="auto">
          <a:xfrm flipH="1" flipV="1">
            <a:off x="0" y="0"/>
            <a:ext cx="9144000" cy="33629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fotos.sapo.pt/W3U8vdt1BMnFd9pI1Qvz/500x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2492375"/>
            <a:ext cx="9178926"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1199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B – Visão Estratégica do T.B.B.</a:t>
            </a:r>
            <a:endParaRPr lang="pt-BR" sz="2800" b="1" dirty="0"/>
          </a:p>
        </p:txBody>
      </p:sp>
      <p:sp>
        <p:nvSpPr>
          <p:cNvPr id="18" name="Text Box 8"/>
          <p:cNvSpPr txBox="1">
            <a:spLocks noChangeArrowheads="1"/>
          </p:cNvSpPr>
          <p:nvPr/>
        </p:nvSpPr>
        <p:spPr bwMode="auto">
          <a:xfrm rot="16200000">
            <a:off x="-1306512" y="4164012"/>
            <a:ext cx="3708400" cy="523875"/>
          </a:xfrm>
          <a:prstGeom prst="rect">
            <a:avLst/>
          </a:prstGeom>
          <a:noFill/>
          <a:ln w="9525">
            <a:noFill/>
            <a:miter lim="800000"/>
            <a:headEnd/>
            <a:tailEnd/>
          </a:ln>
          <a:effectLst>
            <a:outerShdw dist="28398" dir="3806097" algn="ctr" rotWithShape="0">
              <a:srgbClr val="C0C0C0"/>
            </a:outerShdw>
          </a:effectLst>
        </p:spPr>
        <p:txBody>
          <a:bodyPr>
            <a:spAutoFit/>
          </a:bodyPr>
          <a:lstStyle/>
          <a:p>
            <a:pPr algn="ctr">
              <a:spcBef>
                <a:spcPct val="50000"/>
              </a:spcBef>
              <a:defRPr/>
            </a:pPr>
            <a:r>
              <a:rPr lang="pt-BR" sz="2800" b="1" u="sng" dirty="0" err="1">
                <a:solidFill>
                  <a:srgbClr val="BBE0E3">
                    <a:lumMod val="10000"/>
                  </a:srgbClr>
                </a:solidFill>
                <a:latin typeface="Times" pitchFamily="18" charset="0"/>
              </a:rPr>
              <a:t>Rm</a:t>
            </a:r>
            <a:r>
              <a:rPr lang="pt-BR" sz="2800" b="1" u="sng" dirty="0">
                <a:solidFill>
                  <a:srgbClr val="BBE0E3">
                    <a:lumMod val="10000"/>
                  </a:srgbClr>
                </a:solidFill>
                <a:latin typeface="Times" pitchFamily="18" charset="0"/>
              </a:rPr>
              <a:t> 15.20-21</a:t>
            </a:r>
          </a:p>
        </p:txBody>
      </p:sp>
      <p:pic>
        <p:nvPicPr>
          <p:cNvPr id="1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57500"/>
            <a:ext cx="500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0750" y="2409321"/>
            <a:ext cx="28575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tângulo 20"/>
          <p:cNvSpPr/>
          <p:nvPr/>
        </p:nvSpPr>
        <p:spPr>
          <a:xfrm>
            <a:off x="1071563" y="2956007"/>
            <a:ext cx="8072437" cy="3662362"/>
          </a:xfrm>
          <a:prstGeom prst="rect">
            <a:avLst/>
          </a:prstGeom>
        </p:spPr>
        <p:txBody>
          <a:bodyPr>
            <a:spAutoFit/>
          </a:bodyPr>
          <a:lstStyle/>
          <a:p>
            <a:pPr>
              <a:defRPr/>
            </a:pPr>
            <a:r>
              <a:rPr lang="pt-BR" sz="2800" b="1" dirty="0">
                <a:latin typeface="AvantGarde Md BT" pitchFamily="34" charset="0"/>
              </a:rPr>
              <a:t>Esforçando-me, deste modo, </a:t>
            </a:r>
          </a:p>
          <a:p>
            <a:pPr>
              <a:defRPr/>
            </a:pPr>
            <a:r>
              <a:rPr lang="pt-BR" sz="2800" b="1" dirty="0">
                <a:latin typeface="AvantGarde Md BT" pitchFamily="34" charset="0"/>
              </a:rPr>
              <a:t>por pregar o evangelho, </a:t>
            </a:r>
          </a:p>
          <a:p>
            <a:pPr>
              <a:defRPr/>
            </a:pPr>
            <a:r>
              <a:rPr lang="pt-BR" sz="3600" b="1" dirty="0">
                <a:solidFill>
                  <a:srgbClr val="800000"/>
                </a:solidFill>
                <a:effectLst>
                  <a:outerShdw blurRad="38100" dist="38100" dir="2700000" algn="tl">
                    <a:srgbClr val="000000">
                      <a:alpha val="43137"/>
                    </a:srgbClr>
                  </a:outerShdw>
                </a:effectLst>
                <a:latin typeface="AvantGarde Md BT" pitchFamily="34" charset="0"/>
              </a:rPr>
              <a:t>não onde Cristo já fora anunciado</a:t>
            </a:r>
            <a:r>
              <a:rPr lang="pt-BR" sz="2800" b="1" dirty="0">
                <a:latin typeface="AvantGarde Md BT" pitchFamily="34" charset="0"/>
              </a:rPr>
              <a:t>,</a:t>
            </a:r>
          </a:p>
          <a:p>
            <a:pPr>
              <a:defRPr/>
            </a:pPr>
            <a:r>
              <a:rPr lang="pt-BR" sz="2800" b="1" dirty="0">
                <a:latin typeface="AvantGarde Md BT" pitchFamily="34" charset="0"/>
              </a:rPr>
              <a:t> para não edificar sobre fundamento </a:t>
            </a:r>
          </a:p>
          <a:p>
            <a:pPr>
              <a:defRPr/>
            </a:pPr>
            <a:r>
              <a:rPr lang="pt-BR" sz="2800" b="1" dirty="0">
                <a:latin typeface="AvantGarde Md BT" pitchFamily="34" charset="0"/>
              </a:rPr>
              <a:t>alheio; antes, como está escrito: Hão de vê-lo aqueles que não tiveram notícia dele, e compreendê-lo os que nada tinham ouvido a seu respeito. </a:t>
            </a:r>
            <a:endParaRPr lang="pt-BR" sz="2800" dirty="0">
              <a:latin typeface="AvantGarde Md BT" pitchFamily="34" charset="0"/>
            </a:endParaRPr>
          </a:p>
        </p:txBody>
      </p:sp>
      <p:sp>
        <p:nvSpPr>
          <p:cNvPr id="22" name="Text Box 5"/>
          <p:cNvSpPr txBox="1">
            <a:spLocks noChangeArrowheads="1"/>
          </p:cNvSpPr>
          <p:nvPr/>
        </p:nvSpPr>
        <p:spPr bwMode="auto">
          <a:xfrm>
            <a:off x="828675" y="1605295"/>
            <a:ext cx="7775575" cy="1169551"/>
          </a:xfrm>
          <a:prstGeom prst="rect">
            <a:avLst/>
          </a:prstGeom>
          <a:noFill/>
          <a:ln w="9525">
            <a:noFill/>
            <a:miter lim="800000"/>
            <a:headEnd/>
            <a:tailEnd/>
          </a:ln>
          <a:effectLst>
            <a:outerShdw dist="28398" dir="3806097" algn="ctr" rotWithShape="0">
              <a:srgbClr val="C0C0C0"/>
            </a:outerShdw>
          </a:effectLst>
        </p:spPr>
        <p:txBody>
          <a:bodyPr>
            <a:spAutoFit/>
          </a:bodyPr>
          <a:lstStyle/>
          <a:p>
            <a:pPr marL="457200" indent="-457200">
              <a:spcBef>
                <a:spcPct val="50000"/>
              </a:spcBef>
              <a:buFont typeface="Wingdings" panose="05000000000000000000" pitchFamily="2" charset="2"/>
              <a:buChar char="Ø"/>
              <a:defRPr/>
            </a:pPr>
            <a:r>
              <a:rPr lang="pt-BR" sz="3500" b="1" dirty="0" smtClean="0">
                <a:solidFill>
                  <a:srgbClr val="006600"/>
                </a:solidFill>
                <a:latin typeface="Times" pitchFamily="18" charset="0"/>
              </a:rPr>
              <a:t>Investir em campos missionários não alcançados</a:t>
            </a:r>
            <a:endParaRPr lang="pt-BR" sz="3500" b="1" dirty="0">
              <a:solidFill>
                <a:srgbClr val="006600"/>
              </a:solidFill>
              <a:latin typeface="Times" pitchFamily="18" charset="0"/>
            </a:endParaRPr>
          </a:p>
        </p:txBody>
      </p:sp>
    </p:spTree>
    <p:extLst>
      <p:ext uri="{BB962C8B-B14F-4D97-AF65-F5344CB8AC3E}">
        <p14:creationId xmlns:p14="http://schemas.microsoft.com/office/powerpoint/2010/main" val="275911324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 presetClass="entr" presetSubtype="16"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ox(in)">
                                      <p:cBhvr>
                                        <p:cTn id="18" dur="500"/>
                                        <p:tgtEl>
                                          <p:spTgt spid="20"/>
                                        </p:tgtEl>
                                      </p:cBhvr>
                                    </p:animEffect>
                                  </p:childTnLst>
                                </p:cTn>
                              </p:par>
                            </p:childTnLst>
                          </p:cTn>
                        </p:par>
                        <p:par>
                          <p:cTn id="19" fill="hold">
                            <p:stCondLst>
                              <p:cond delay="1000"/>
                            </p:stCondLst>
                            <p:childTnLst>
                              <p:par>
                                <p:cTn id="20" presetID="4"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ox(in)">
                                      <p:cBhvr>
                                        <p:cTn id="22" dur="500"/>
                                        <p:tgtEl>
                                          <p:spTgt spid="19"/>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ox(in)">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dissolve">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B – Visão Estratégica do T.B.B.</a:t>
            </a:r>
            <a:endParaRPr lang="pt-BR" sz="2800" b="1" dirty="0"/>
          </a:p>
        </p:txBody>
      </p:sp>
      <p:sp>
        <p:nvSpPr>
          <p:cNvPr id="22" name="Text Box 5"/>
          <p:cNvSpPr txBox="1">
            <a:spLocks noChangeArrowheads="1"/>
          </p:cNvSpPr>
          <p:nvPr/>
        </p:nvSpPr>
        <p:spPr bwMode="auto">
          <a:xfrm>
            <a:off x="828675" y="1605295"/>
            <a:ext cx="7775575" cy="1169551"/>
          </a:xfrm>
          <a:prstGeom prst="rect">
            <a:avLst/>
          </a:prstGeom>
          <a:noFill/>
          <a:ln w="9525">
            <a:noFill/>
            <a:miter lim="800000"/>
            <a:headEnd/>
            <a:tailEnd/>
          </a:ln>
          <a:effectLst>
            <a:outerShdw dist="28398" dir="3806097" algn="ctr" rotWithShape="0">
              <a:srgbClr val="C0C0C0"/>
            </a:outerShdw>
          </a:effectLst>
        </p:spPr>
        <p:txBody>
          <a:bodyPr>
            <a:spAutoFit/>
          </a:bodyPr>
          <a:lstStyle/>
          <a:p>
            <a:pPr marL="457200" indent="-457200">
              <a:spcBef>
                <a:spcPct val="50000"/>
              </a:spcBef>
              <a:buFont typeface="Wingdings" panose="05000000000000000000" pitchFamily="2" charset="2"/>
              <a:buChar char="Ø"/>
              <a:defRPr/>
            </a:pPr>
            <a:r>
              <a:rPr lang="pt-BR" sz="3500" b="1" dirty="0" smtClean="0">
                <a:solidFill>
                  <a:srgbClr val="006600"/>
                </a:solidFill>
                <a:latin typeface="Times" pitchFamily="18" charset="0"/>
              </a:rPr>
              <a:t>Participar </a:t>
            </a:r>
            <a:r>
              <a:rPr lang="pt-BR" sz="3500" b="1" dirty="0">
                <a:solidFill>
                  <a:srgbClr val="006600"/>
                </a:solidFill>
                <a:latin typeface="Times" pitchFamily="18" charset="0"/>
              </a:rPr>
              <a:t>como comunidade da obra missionária (Unidade)</a:t>
            </a:r>
          </a:p>
        </p:txBody>
      </p:sp>
      <p:sp>
        <p:nvSpPr>
          <p:cNvPr id="3" name="Retângulo 2"/>
          <p:cNvSpPr/>
          <p:nvPr/>
        </p:nvSpPr>
        <p:spPr>
          <a:xfrm>
            <a:off x="1356560" y="3137983"/>
            <a:ext cx="7462157" cy="3528274"/>
          </a:xfrm>
          <a:prstGeom prst="rect">
            <a:avLst/>
          </a:prstGeom>
          <a:ln>
            <a:noFill/>
          </a:ln>
          <a:effectLst>
            <a:softEdge rad="63500"/>
          </a:effectLst>
        </p:spPr>
        <p:style>
          <a:lnRef idx="2">
            <a:schemeClr val="accent1"/>
          </a:lnRef>
          <a:fillRef idx="1">
            <a:schemeClr val="lt1"/>
          </a:fillRef>
          <a:effectRef idx="0">
            <a:schemeClr val="accent1"/>
          </a:effectRef>
          <a:fontRef idx="minor">
            <a:schemeClr val="dk1"/>
          </a:fontRef>
        </p:style>
        <p:txBody>
          <a:bodyPr wrap="square">
            <a:spAutoFit/>
          </a:bodyPr>
          <a:lstStyle/>
          <a:p>
            <a:pPr marL="457200" lvl="0" indent="-457200">
              <a:lnSpc>
                <a:spcPct val="107000"/>
              </a:lnSpc>
              <a:spcAft>
                <a:spcPts val="0"/>
              </a:spcAft>
              <a:buSzPct val="70000"/>
              <a:buFont typeface="Wingdings" panose="05000000000000000000" pitchFamily="2" charset="2"/>
              <a:buChar char="ü"/>
            </a:pPr>
            <a:r>
              <a:rPr lang="pt-BR" sz="3000" b="1" dirty="0">
                <a:ea typeface="Calibri"/>
                <a:cs typeface="Times New Roman"/>
              </a:rPr>
              <a:t>Envolvendo-se </a:t>
            </a:r>
            <a:r>
              <a:rPr lang="pt-BR" sz="3000" b="1" dirty="0" smtClean="0">
                <a:ea typeface="Calibri"/>
                <a:cs typeface="Times New Roman"/>
              </a:rPr>
              <a:t>com</a:t>
            </a:r>
          </a:p>
          <a:p>
            <a:pPr lvl="0">
              <a:lnSpc>
                <a:spcPct val="107000"/>
              </a:lnSpc>
              <a:spcAft>
                <a:spcPts val="0"/>
              </a:spcAft>
              <a:buSzPct val="70000"/>
            </a:pPr>
            <a:r>
              <a:rPr lang="pt-BR" sz="3000" b="1" dirty="0" smtClean="0">
                <a:ea typeface="Calibri"/>
                <a:cs typeface="Times New Roman"/>
              </a:rPr>
              <a:t>      os </a:t>
            </a:r>
            <a:r>
              <a:rPr lang="pt-BR" sz="3000" b="1" dirty="0">
                <a:ea typeface="Calibri"/>
                <a:cs typeface="Times New Roman"/>
              </a:rPr>
              <a:t>projetos apresentados pela igreja</a:t>
            </a:r>
          </a:p>
          <a:p>
            <a:pPr marL="457200" lvl="0" indent="-457200">
              <a:lnSpc>
                <a:spcPct val="107000"/>
              </a:lnSpc>
              <a:spcAft>
                <a:spcPts val="0"/>
              </a:spcAft>
              <a:buSzPct val="70000"/>
              <a:buFont typeface="Wingdings" panose="05000000000000000000" pitchFamily="2" charset="2"/>
              <a:buChar char="ü"/>
            </a:pPr>
            <a:r>
              <a:rPr lang="pt-BR" sz="3000" b="1" dirty="0">
                <a:ea typeface="Calibri"/>
                <a:cs typeface="Times New Roman"/>
              </a:rPr>
              <a:t>Contribuindo financeiramente com os projetos aprovados da igreja</a:t>
            </a:r>
          </a:p>
          <a:p>
            <a:pPr marL="457200" lvl="0" indent="-457200">
              <a:lnSpc>
                <a:spcPct val="107000"/>
              </a:lnSpc>
              <a:spcAft>
                <a:spcPts val="0"/>
              </a:spcAft>
              <a:buSzPct val="70000"/>
              <a:buFont typeface="Wingdings" panose="05000000000000000000" pitchFamily="2" charset="2"/>
              <a:buChar char="ü"/>
            </a:pPr>
            <a:r>
              <a:rPr lang="pt-BR" sz="3000" b="1" dirty="0">
                <a:ea typeface="Calibri"/>
                <a:cs typeface="Times New Roman"/>
              </a:rPr>
              <a:t>Orando juntos pelos projetos missionários da igreja</a:t>
            </a:r>
          </a:p>
          <a:p>
            <a:pPr marL="457200" lvl="0" indent="-457200">
              <a:lnSpc>
                <a:spcPct val="107000"/>
              </a:lnSpc>
              <a:spcAft>
                <a:spcPts val="0"/>
              </a:spcAft>
              <a:buSzPct val="70000"/>
              <a:buFont typeface="Wingdings" panose="05000000000000000000" pitchFamily="2" charset="2"/>
              <a:buChar char="ü"/>
            </a:pPr>
            <a:r>
              <a:rPr lang="pt-BR" sz="3000" b="1" dirty="0">
                <a:ea typeface="Calibri"/>
                <a:cs typeface="Times New Roman"/>
              </a:rPr>
              <a:t>Apoiando o Ministério de Missões</a:t>
            </a: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0" y="2240880"/>
            <a:ext cx="28575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5793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B – Visão Estratégica do T.B.B.</a:t>
            </a:r>
            <a:endParaRPr lang="pt-BR" sz="2800" b="1" dirty="0"/>
          </a:p>
        </p:txBody>
      </p:sp>
      <p:sp>
        <p:nvSpPr>
          <p:cNvPr id="22" name="Text Box 5"/>
          <p:cNvSpPr txBox="1">
            <a:spLocks noChangeArrowheads="1"/>
          </p:cNvSpPr>
          <p:nvPr/>
        </p:nvSpPr>
        <p:spPr bwMode="auto">
          <a:xfrm>
            <a:off x="828675" y="1605295"/>
            <a:ext cx="7775575" cy="630942"/>
          </a:xfrm>
          <a:prstGeom prst="rect">
            <a:avLst/>
          </a:prstGeom>
          <a:noFill/>
          <a:ln w="9525">
            <a:noFill/>
            <a:miter lim="800000"/>
            <a:headEnd/>
            <a:tailEnd/>
          </a:ln>
          <a:effectLst>
            <a:outerShdw dist="28398" dir="3806097" algn="ctr" rotWithShape="0">
              <a:srgbClr val="C0C0C0"/>
            </a:outerShdw>
          </a:effectLst>
        </p:spPr>
        <p:txBody>
          <a:bodyPr>
            <a:spAutoFit/>
          </a:bodyPr>
          <a:lstStyle/>
          <a:p>
            <a:pPr marL="457200" indent="-457200">
              <a:spcBef>
                <a:spcPct val="50000"/>
              </a:spcBef>
              <a:buFont typeface="Wingdings" panose="05000000000000000000" pitchFamily="2" charset="2"/>
              <a:buChar char="Ø"/>
              <a:defRPr/>
            </a:pPr>
            <a:r>
              <a:rPr lang="pt-BR" sz="3500" b="1" dirty="0" smtClean="0">
                <a:solidFill>
                  <a:srgbClr val="006600"/>
                </a:solidFill>
                <a:latin typeface="Times" pitchFamily="18" charset="0"/>
              </a:rPr>
              <a:t>Enviar seus próprios missionários</a:t>
            </a:r>
            <a:endParaRPr lang="pt-BR" sz="3500" b="1" dirty="0">
              <a:solidFill>
                <a:srgbClr val="006600"/>
              </a:solidFill>
              <a:latin typeface="Times" pitchFamily="18" charset="0"/>
            </a:endParaRPr>
          </a:p>
        </p:txBody>
      </p:sp>
      <p:sp>
        <p:nvSpPr>
          <p:cNvPr id="3" name="Retângulo 2"/>
          <p:cNvSpPr/>
          <p:nvPr/>
        </p:nvSpPr>
        <p:spPr>
          <a:xfrm>
            <a:off x="1274749" y="2660896"/>
            <a:ext cx="7462157" cy="2562240"/>
          </a:xfrm>
          <a:prstGeom prst="rect">
            <a:avLst/>
          </a:prstGeom>
          <a:ln>
            <a:noFill/>
          </a:ln>
          <a:effectLst>
            <a:softEdge rad="63500"/>
          </a:effectLst>
        </p:spPr>
        <p:style>
          <a:lnRef idx="2">
            <a:schemeClr val="accent1"/>
          </a:lnRef>
          <a:fillRef idx="1">
            <a:schemeClr val="lt1"/>
          </a:fillRef>
          <a:effectRef idx="0">
            <a:schemeClr val="accent1"/>
          </a:effectRef>
          <a:fontRef idx="minor">
            <a:schemeClr val="dk1"/>
          </a:fontRef>
        </p:style>
        <p:txBody>
          <a:bodyPr wrap="square">
            <a:spAutoFit/>
          </a:bodyPr>
          <a:lstStyle/>
          <a:p>
            <a:pPr marL="457200" lvl="0" indent="-457200">
              <a:lnSpc>
                <a:spcPct val="107000"/>
              </a:lnSpc>
              <a:spcAft>
                <a:spcPts val="0"/>
              </a:spcAft>
              <a:buSzPct val="70000"/>
              <a:buFont typeface="Wingdings" panose="05000000000000000000" pitchFamily="2" charset="2"/>
              <a:buChar char="ü"/>
            </a:pPr>
            <a:r>
              <a:rPr lang="pt-BR" sz="3000" b="1" dirty="0" smtClean="0">
                <a:ea typeface="Calibri"/>
                <a:cs typeface="Times New Roman"/>
              </a:rPr>
              <a:t>Despertar,</a:t>
            </a:r>
          </a:p>
          <a:p>
            <a:pPr marL="457200" lvl="0" indent="-457200">
              <a:lnSpc>
                <a:spcPct val="107000"/>
              </a:lnSpc>
              <a:spcAft>
                <a:spcPts val="0"/>
              </a:spcAft>
              <a:buSzPct val="70000"/>
              <a:buFont typeface="Wingdings" panose="05000000000000000000" pitchFamily="2" charset="2"/>
              <a:buChar char="ü"/>
            </a:pPr>
            <a:r>
              <a:rPr lang="pt-BR" sz="3000" b="1" dirty="0" smtClean="0">
                <a:ea typeface="Calibri"/>
                <a:cs typeface="Times New Roman"/>
              </a:rPr>
              <a:t>Treinar e</a:t>
            </a:r>
          </a:p>
          <a:p>
            <a:pPr marL="457200" lvl="0" indent="-457200">
              <a:lnSpc>
                <a:spcPct val="107000"/>
              </a:lnSpc>
              <a:spcAft>
                <a:spcPts val="0"/>
              </a:spcAft>
              <a:buSzPct val="70000"/>
              <a:buFont typeface="Wingdings" panose="05000000000000000000" pitchFamily="2" charset="2"/>
              <a:buChar char="ü"/>
            </a:pPr>
            <a:r>
              <a:rPr lang="pt-BR" sz="3000" b="1" dirty="0" smtClean="0">
                <a:ea typeface="Calibri"/>
                <a:cs typeface="Times New Roman"/>
              </a:rPr>
              <a:t>Enviar </a:t>
            </a:r>
          </a:p>
          <a:p>
            <a:pPr lvl="0">
              <a:lnSpc>
                <a:spcPct val="107000"/>
              </a:lnSpc>
              <a:spcAft>
                <a:spcPts val="0"/>
              </a:spcAft>
              <a:buSzPct val="70000"/>
            </a:pPr>
            <a:r>
              <a:rPr lang="pt-BR" sz="3000" b="1" dirty="0">
                <a:ea typeface="Calibri"/>
                <a:cs typeface="Times New Roman"/>
              </a:rPr>
              <a:t> </a:t>
            </a:r>
            <a:r>
              <a:rPr lang="pt-BR" sz="3000" b="1" dirty="0" smtClean="0">
                <a:ea typeface="Calibri"/>
                <a:cs typeface="Times New Roman"/>
              </a:rPr>
              <a:t>     </a:t>
            </a:r>
            <a:r>
              <a:rPr lang="pt-BR" sz="3000" b="1" dirty="0" smtClean="0">
                <a:solidFill>
                  <a:srgbClr val="C00000"/>
                </a:solidFill>
                <a:ea typeface="Calibri"/>
                <a:cs typeface="Times New Roman"/>
              </a:rPr>
              <a:t>vocacionados </a:t>
            </a:r>
            <a:r>
              <a:rPr lang="pt-BR" sz="3000" b="1" dirty="0">
                <a:solidFill>
                  <a:srgbClr val="C00000"/>
                </a:solidFill>
                <a:ea typeface="Calibri"/>
                <a:cs typeface="Times New Roman"/>
              </a:rPr>
              <a:t>para o campo missionário transcultural.</a:t>
            </a: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0" y="2240880"/>
            <a:ext cx="28575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18286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2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125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12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125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8"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12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125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5" fill="hold">
                            <p:stCondLst>
                              <p:cond delay="3750"/>
                            </p:stCondLst>
                            <p:childTnLst>
                              <p:par>
                                <p:cTn id="26" presetID="2" presetClass="entr" presetSubtype="8"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125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9" dur="125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20"/>
          <p:cNvSpPr txBox="1">
            <a:spLocks noChangeArrowheads="1"/>
          </p:cNvSpPr>
          <p:nvPr/>
        </p:nvSpPr>
        <p:spPr bwMode="auto">
          <a:xfrm>
            <a:off x="398495" y="1137627"/>
            <a:ext cx="7956550" cy="522287"/>
          </a:xfrm>
          <a:prstGeom prst="rect">
            <a:avLst/>
          </a:prstGeom>
          <a:noFill/>
          <a:ln w="9525">
            <a:noFill/>
            <a:miter lim="800000"/>
            <a:headEnd/>
            <a:tailEnd/>
          </a:ln>
          <a:effectLst>
            <a:outerShdw dist="35921" dir="2700000" algn="ctr" rotWithShape="0">
              <a:srgbClr val="FFFFD5"/>
            </a:outerShdw>
          </a:effectLst>
        </p:spPr>
        <p:txBody>
          <a:bodyPr>
            <a:spAutoFit/>
          </a:bodyPr>
          <a:lstStyle/>
          <a:p>
            <a:pPr>
              <a:spcBef>
                <a:spcPct val="50000"/>
              </a:spcBef>
              <a:defRPr/>
            </a:pPr>
            <a:r>
              <a:rPr lang="pt-BR" sz="2800" b="1" dirty="0" smtClean="0"/>
              <a:t>B – Visão Estratégica do T.B.B.</a:t>
            </a:r>
            <a:endParaRPr lang="pt-BR" sz="2800" b="1" dirty="0"/>
          </a:p>
        </p:txBody>
      </p:sp>
      <p:sp>
        <p:nvSpPr>
          <p:cNvPr id="22" name="Text Box 5"/>
          <p:cNvSpPr txBox="1">
            <a:spLocks noChangeArrowheads="1"/>
          </p:cNvSpPr>
          <p:nvPr/>
        </p:nvSpPr>
        <p:spPr bwMode="auto">
          <a:xfrm>
            <a:off x="828675" y="1797799"/>
            <a:ext cx="7775575" cy="630942"/>
          </a:xfrm>
          <a:prstGeom prst="rect">
            <a:avLst/>
          </a:prstGeom>
          <a:noFill/>
          <a:ln w="9525">
            <a:noFill/>
            <a:miter lim="800000"/>
            <a:headEnd/>
            <a:tailEnd/>
          </a:ln>
          <a:effectLst>
            <a:outerShdw dist="28398" dir="3806097" algn="ctr" rotWithShape="0">
              <a:srgbClr val="C0C0C0"/>
            </a:outerShdw>
          </a:effectLst>
        </p:spPr>
        <p:txBody>
          <a:bodyPr>
            <a:spAutoFit/>
          </a:bodyPr>
          <a:lstStyle/>
          <a:p>
            <a:pPr marL="457200" indent="-457200">
              <a:spcBef>
                <a:spcPct val="50000"/>
              </a:spcBef>
              <a:buFont typeface="Wingdings" panose="05000000000000000000" pitchFamily="2" charset="2"/>
              <a:buChar char="Ø"/>
              <a:defRPr/>
            </a:pPr>
            <a:r>
              <a:rPr lang="pt-BR" sz="3500" b="1" dirty="0" smtClean="0">
                <a:solidFill>
                  <a:srgbClr val="006600"/>
                </a:solidFill>
                <a:latin typeface="Times" pitchFamily="18" charset="0"/>
              </a:rPr>
              <a:t>Justificativa:</a:t>
            </a:r>
            <a:endParaRPr lang="pt-BR" sz="3500" b="1" dirty="0">
              <a:solidFill>
                <a:srgbClr val="006600"/>
              </a:solidFill>
              <a:latin typeface="Times" pitchFamily="18" charset="0"/>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0" y="2240880"/>
            <a:ext cx="28575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35878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9"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11"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17" descr="j008361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8" descr="j008366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9" descr="j040804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 Box 28"/>
          <p:cNvSpPr txBox="1">
            <a:spLocks noChangeArrowheads="1"/>
          </p:cNvSpPr>
          <p:nvPr/>
        </p:nvSpPr>
        <p:spPr bwMode="auto">
          <a:xfrm>
            <a:off x="304800" y="2209800"/>
            <a:ext cx="85344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z="4800" smtClean="0">
                <a:solidFill>
                  <a:srgbClr val="FFFFFF"/>
                </a:solidFill>
              </a:rPr>
              <a:t>Metade do mundo “Alcançado”</a:t>
            </a:r>
          </a:p>
        </p:txBody>
      </p:sp>
      <p:sp>
        <p:nvSpPr>
          <p:cNvPr id="28680" name="Text Box 29"/>
          <p:cNvSpPr txBox="1">
            <a:spLocks noChangeArrowheads="1"/>
          </p:cNvSpPr>
          <p:nvPr/>
        </p:nvSpPr>
        <p:spPr bwMode="auto">
          <a:xfrm>
            <a:off x="0" y="38100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z="4400" smtClean="0">
                <a:solidFill>
                  <a:srgbClr val="FFFFFF"/>
                </a:solidFill>
              </a:rPr>
              <a:t>Metade do mundo “Não alcançado”</a:t>
            </a:r>
          </a:p>
        </p:txBody>
      </p:sp>
      <p:grpSp>
        <p:nvGrpSpPr>
          <p:cNvPr id="28681" name="Group 37"/>
          <p:cNvGrpSpPr>
            <a:grpSpLocks/>
          </p:cNvGrpSpPr>
          <p:nvPr/>
        </p:nvGrpSpPr>
        <p:grpSpPr bwMode="auto">
          <a:xfrm>
            <a:off x="152400" y="4800600"/>
            <a:ext cx="8839200" cy="1819275"/>
            <a:chOff x="96" y="3024"/>
            <a:chExt cx="5568" cy="1146"/>
          </a:xfrm>
        </p:grpSpPr>
        <p:pic>
          <p:nvPicPr>
            <p:cNvPr id="28685" name="Picture 38" descr="j031031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 y="3024"/>
              <a:ext cx="672"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Picture 3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4" y="3168"/>
              <a:ext cx="709"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7" name="Picture 4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4" y="3024"/>
              <a:ext cx="711"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8" name="Picture 4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 y="3168"/>
              <a:ext cx="793"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9" name="Picture 4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6" y="3168"/>
              <a:ext cx="851"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0" name="Picture 4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08" y="3168"/>
              <a:ext cx="1056"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682" name="Group 45"/>
          <p:cNvGrpSpPr>
            <a:grpSpLocks/>
          </p:cNvGrpSpPr>
          <p:nvPr/>
        </p:nvGrpSpPr>
        <p:grpSpPr bwMode="auto">
          <a:xfrm>
            <a:off x="304800" y="609600"/>
            <a:ext cx="1152525" cy="1428750"/>
            <a:chOff x="192" y="384"/>
            <a:chExt cx="726" cy="900"/>
          </a:xfrm>
        </p:grpSpPr>
        <p:pic>
          <p:nvPicPr>
            <p:cNvPr id="28683"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4" name="Text Box 44"/>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33793891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6" descr="j008361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j008366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8" descr="j040804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Line 15"/>
          <p:cNvSpPr>
            <a:spLocks noChangeShapeType="1"/>
          </p:cNvSpPr>
          <p:nvPr/>
        </p:nvSpPr>
        <p:spPr bwMode="auto">
          <a:xfrm>
            <a:off x="1219200" y="2209800"/>
            <a:ext cx="2133600" cy="8382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29704" name="Text Box 16"/>
          <p:cNvSpPr txBox="1">
            <a:spLocks noChangeArrowheads="1"/>
          </p:cNvSpPr>
          <p:nvPr/>
        </p:nvSpPr>
        <p:spPr bwMode="auto">
          <a:xfrm>
            <a:off x="3124200" y="2743200"/>
            <a:ext cx="5181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4800" smtClean="0">
                <a:solidFill>
                  <a:srgbClr val="FFFFFF"/>
                </a:solidFill>
              </a:rPr>
              <a:t>Fulano cristão</a:t>
            </a:r>
          </a:p>
        </p:txBody>
      </p:sp>
      <p:grpSp>
        <p:nvGrpSpPr>
          <p:cNvPr id="29705" name="Group 17"/>
          <p:cNvGrpSpPr>
            <a:grpSpLocks/>
          </p:cNvGrpSpPr>
          <p:nvPr/>
        </p:nvGrpSpPr>
        <p:grpSpPr bwMode="auto">
          <a:xfrm>
            <a:off x="152400" y="4800600"/>
            <a:ext cx="8839200" cy="1819275"/>
            <a:chOff x="96" y="3024"/>
            <a:chExt cx="5568" cy="1146"/>
          </a:xfrm>
        </p:grpSpPr>
        <p:pic>
          <p:nvPicPr>
            <p:cNvPr id="29709" name="Picture 18" descr="j031031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 y="3024"/>
              <a:ext cx="672"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1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4" y="3168"/>
              <a:ext cx="709"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1" name="Picture 2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4" y="3024"/>
              <a:ext cx="711"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2" name="Picture 2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 y="3168"/>
              <a:ext cx="793"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3" name="Picture 2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6" y="3168"/>
              <a:ext cx="851"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4" name="Picture 2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08" y="3168"/>
              <a:ext cx="1056"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6" name="Group 24"/>
          <p:cNvGrpSpPr>
            <a:grpSpLocks/>
          </p:cNvGrpSpPr>
          <p:nvPr/>
        </p:nvGrpSpPr>
        <p:grpSpPr bwMode="auto">
          <a:xfrm>
            <a:off x="304800" y="609600"/>
            <a:ext cx="1152525" cy="1428750"/>
            <a:chOff x="192" y="384"/>
            <a:chExt cx="726" cy="900"/>
          </a:xfrm>
        </p:grpSpPr>
        <p:pic>
          <p:nvPicPr>
            <p:cNvPr id="29707" name="Picture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Text Box 26"/>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8318731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6" descr="j008361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7" descr="j008366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8" descr="j040804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Line 14"/>
          <p:cNvSpPr>
            <a:spLocks noChangeShapeType="1"/>
          </p:cNvSpPr>
          <p:nvPr/>
        </p:nvSpPr>
        <p:spPr bwMode="auto">
          <a:xfrm flipH="1">
            <a:off x="1828800" y="2209800"/>
            <a:ext cx="685800" cy="12954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30728" name="Text Box 15"/>
          <p:cNvSpPr txBox="1">
            <a:spLocks noChangeArrowheads="1"/>
          </p:cNvSpPr>
          <p:nvPr/>
        </p:nvSpPr>
        <p:spPr bwMode="auto">
          <a:xfrm>
            <a:off x="304800" y="3429000"/>
            <a:ext cx="6324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z="4800" smtClean="0">
                <a:solidFill>
                  <a:srgbClr val="FFFFFF"/>
                </a:solidFill>
              </a:rPr>
              <a:t>Cristãos nominais</a:t>
            </a:r>
          </a:p>
        </p:txBody>
      </p:sp>
      <p:sp>
        <p:nvSpPr>
          <p:cNvPr id="30729" name="Line 16"/>
          <p:cNvSpPr>
            <a:spLocks noChangeShapeType="1"/>
          </p:cNvSpPr>
          <p:nvPr/>
        </p:nvSpPr>
        <p:spPr bwMode="auto">
          <a:xfrm>
            <a:off x="3810000" y="2209800"/>
            <a:ext cx="914400" cy="12954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30730" name="Group 17"/>
          <p:cNvGrpSpPr>
            <a:grpSpLocks/>
          </p:cNvGrpSpPr>
          <p:nvPr/>
        </p:nvGrpSpPr>
        <p:grpSpPr bwMode="auto">
          <a:xfrm>
            <a:off x="152400" y="4800600"/>
            <a:ext cx="8839200" cy="1819275"/>
            <a:chOff x="96" y="3024"/>
            <a:chExt cx="5568" cy="1146"/>
          </a:xfrm>
        </p:grpSpPr>
        <p:pic>
          <p:nvPicPr>
            <p:cNvPr id="30734" name="Picture 18" descr="j031031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 y="3024"/>
              <a:ext cx="672"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5" name="Picture 1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4" y="3168"/>
              <a:ext cx="709"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6" name="Picture 2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4" y="3024"/>
              <a:ext cx="711"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7" name="Picture 2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 y="3168"/>
              <a:ext cx="793"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8" name="Picture 2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6" y="3168"/>
              <a:ext cx="851"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9" name="Picture 2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08" y="3168"/>
              <a:ext cx="1056"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31" name="Group 24"/>
          <p:cNvGrpSpPr>
            <a:grpSpLocks/>
          </p:cNvGrpSpPr>
          <p:nvPr/>
        </p:nvGrpSpPr>
        <p:grpSpPr bwMode="auto">
          <a:xfrm>
            <a:off x="304800" y="609600"/>
            <a:ext cx="1152525" cy="1428750"/>
            <a:chOff x="192" y="384"/>
            <a:chExt cx="726" cy="900"/>
          </a:xfrm>
        </p:grpSpPr>
        <p:pic>
          <p:nvPicPr>
            <p:cNvPr id="30732" name="Picture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3" name="Text Box 26"/>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5983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5"/>
          <p:cNvSpPr txBox="1">
            <a:spLocks noChangeArrowheads="1"/>
          </p:cNvSpPr>
          <p:nvPr/>
        </p:nvSpPr>
        <p:spPr bwMode="auto">
          <a:xfrm>
            <a:off x="0" y="3276600"/>
            <a:ext cx="9144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z="4800" smtClean="0">
                <a:solidFill>
                  <a:srgbClr val="FFFFFF"/>
                </a:solidFill>
              </a:rPr>
              <a:t>Não-cristãos dentro do alcance da Igreja</a:t>
            </a:r>
          </a:p>
        </p:txBody>
      </p:sp>
      <p:pic>
        <p:nvPicPr>
          <p:cNvPr id="31747"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descr="j008361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7" descr="j008366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8" descr="j040804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Line 18"/>
          <p:cNvSpPr>
            <a:spLocks noChangeShapeType="1"/>
          </p:cNvSpPr>
          <p:nvPr/>
        </p:nvSpPr>
        <p:spPr bwMode="auto">
          <a:xfrm flipH="1">
            <a:off x="2971800" y="2133600"/>
            <a:ext cx="2362200" cy="11430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31753" name="Line 20"/>
          <p:cNvSpPr>
            <a:spLocks noChangeShapeType="1"/>
          </p:cNvSpPr>
          <p:nvPr/>
        </p:nvSpPr>
        <p:spPr bwMode="auto">
          <a:xfrm flipH="1">
            <a:off x="4343400" y="2209800"/>
            <a:ext cx="2362200" cy="11430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31754" name="Line 21"/>
          <p:cNvSpPr>
            <a:spLocks noChangeShapeType="1"/>
          </p:cNvSpPr>
          <p:nvPr/>
        </p:nvSpPr>
        <p:spPr bwMode="auto">
          <a:xfrm flipH="1">
            <a:off x="6019800" y="2209800"/>
            <a:ext cx="2362200" cy="11430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31755" name="Group 22"/>
          <p:cNvGrpSpPr>
            <a:grpSpLocks/>
          </p:cNvGrpSpPr>
          <p:nvPr/>
        </p:nvGrpSpPr>
        <p:grpSpPr bwMode="auto">
          <a:xfrm>
            <a:off x="152400" y="4800600"/>
            <a:ext cx="8839200" cy="1819275"/>
            <a:chOff x="96" y="3024"/>
            <a:chExt cx="5568" cy="1146"/>
          </a:xfrm>
        </p:grpSpPr>
        <p:pic>
          <p:nvPicPr>
            <p:cNvPr id="31759" name="Picture 23" descr="j031031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 y="3024"/>
              <a:ext cx="672"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0" name="Picture 24"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4" y="3168"/>
              <a:ext cx="709"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1" name="Picture 25"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4" y="3024"/>
              <a:ext cx="711"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2" name="Picture 26"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 y="3168"/>
              <a:ext cx="793"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3" name="Picture 27"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6" y="3168"/>
              <a:ext cx="851"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4" name="Picture 28"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08" y="3168"/>
              <a:ext cx="1056"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56" name="Group 29"/>
          <p:cNvGrpSpPr>
            <a:grpSpLocks/>
          </p:cNvGrpSpPr>
          <p:nvPr/>
        </p:nvGrpSpPr>
        <p:grpSpPr bwMode="auto">
          <a:xfrm>
            <a:off x="304800" y="609600"/>
            <a:ext cx="1152525" cy="1428750"/>
            <a:chOff x="192" y="384"/>
            <a:chExt cx="726" cy="900"/>
          </a:xfrm>
        </p:grpSpPr>
        <p:pic>
          <p:nvPicPr>
            <p:cNvPr id="31757" name="Picture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8" name="Text Box 31"/>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4261103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6" descr="j008361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7" descr="j008366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8" descr="j040804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5" name="Group 16"/>
          <p:cNvGrpSpPr>
            <a:grpSpLocks/>
          </p:cNvGrpSpPr>
          <p:nvPr/>
        </p:nvGrpSpPr>
        <p:grpSpPr bwMode="auto">
          <a:xfrm>
            <a:off x="152400" y="4800600"/>
            <a:ext cx="8839200" cy="1819275"/>
            <a:chOff x="96" y="3024"/>
            <a:chExt cx="5568" cy="1146"/>
          </a:xfrm>
        </p:grpSpPr>
        <p:pic>
          <p:nvPicPr>
            <p:cNvPr id="32781" name="Picture 5" descr="j031031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 y="3024"/>
              <a:ext cx="672"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2"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4" y="3168"/>
              <a:ext cx="709"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3"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4" y="3024"/>
              <a:ext cx="711"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4"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 y="3168"/>
              <a:ext cx="793"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5"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6" y="3168"/>
              <a:ext cx="851"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6"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08" y="3168"/>
              <a:ext cx="1056"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76" name="Line 14"/>
          <p:cNvSpPr>
            <a:spLocks noChangeShapeType="1"/>
          </p:cNvSpPr>
          <p:nvPr/>
        </p:nvSpPr>
        <p:spPr bwMode="auto">
          <a:xfrm flipV="1">
            <a:off x="1295400" y="3657600"/>
            <a:ext cx="2133600" cy="11430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32777" name="Text Box 15"/>
          <p:cNvSpPr txBox="1">
            <a:spLocks noChangeArrowheads="1"/>
          </p:cNvSpPr>
          <p:nvPr/>
        </p:nvSpPr>
        <p:spPr bwMode="auto">
          <a:xfrm>
            <a:off x="2514600" y="3124200"/>
            <a:ext cx="5181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4800" smtClean="0">
                <a:solidFill>
                  <a:srgbClr val="FFFFFF"/>
                </a:solidFill>
              </a:rPr>
              <a:t>Ateus</a:t>
            </a:r>
          </a:p>
        </p:txBody>
      </p:sp>
      <p:grpSp>
        <p:nvGrpSpPr>
          <p:cNvPr id="32778" name="Group 17"/>
          <p:cNvGrpSpPr>
            <a:grpSpLocks/>
          </p:cNvGrpSpPr>
          <p:nvPr/>
        </p:nvGrpSpPr>
        <p:grpSpPr bwMode="auto">
          <a:xfrm>
            <a:off x="304800" y="609600"/>
            <a:ext cx="1152525" cy="1428750"/>
            <a:chOff x="192" y="384"/>
            <a:chExt cx="726" cy="900"/>
          </a:xfrm>
        </p:grpSpPr>
        <p:pic>
          <p:nvPicPr>
            <p:cNvPr id="32779"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0" name="Text Box 19"/>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42486080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4"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5" name="Line 14"/>
          <p:cNvSpPr>
            <a:spLocks noChangeShapeType="1"/>
          </p:cNvSpPr>
          <p:nvPr/>
        </p:nvSpPr>
        <p:spPr bwMode="auto">
          <a:xfrm flipH="1" flipV="1">
            <a:off x="2362200" y="3810000"/>
            <a:ext cx="76200" cy="9144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33806" name="Text Box 15"/>
          <p:cNvSpPr txBox="1">
            <a:spLocks noChangeArrowheads="1"/>
          </p:cNvSpPr>
          <p:nvPr/>
        </p:nvSpPr>
        <p:spPr bwMode="auto">
          <a:xfrm>
            <a:off x="533400" y="2743200"/>
            <a:ext cx="5181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4800" smtClean="0">
                <a:solidFill>
                  <a:srgbClr val="FFFFFF"/>
                </a:solidFill>
              </a:rPr>
              <a:t>Muçulmanos</a:t>
            </a:r>
          </a:p>
        </p:txBody>
      </p:sp>
      <p:sp>
        <p:nvSpPr>
          <p:cNvPr id="33807" name="Line 16"/>
          <p:cNvSpPr>
            <a:spLocks noChangeShapeType="1"/>
          </p:cNvSpPr>
          <p:nvPr/>
        </p:nvSpPr>
        <p:spPr bwMode="auto">
          <a:xfrm flipV="1">
            <a:off x="3581400" y="3886200"/>
            <a:ext cx="0" cy="9144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33808" name="Group 17"/>
          <p:cNvGrpSpPr>
            <a:grpSpLocks/>
          </p:cNvGrpSpPr>
          <p:nvPr/>
        </p:nvGrpSpPr>
        <p:grpSpPr bwMode="auto">
          <a:xfrm>
            <a:off x="304800" y="609600"/>
            <a:ext cx="1152525" cy="1428750"/>
            <a:chOff x="192" y="384"/>
            <a:chExt cx="726" cy="900"/>
          </a:xfrm>
        </p:grpSpPr>
        <p:pic>
          <p:nvPicPr>
            <p:cNvPr id="33809"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0" name="Text Box 19"/>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2358499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Text Box 15"/>
          <p:cNvSpPr txBox="1">
            <a:spLocks noChangeArrowheads="1"/>
          </p:cNvSpPr>
          <p:nvPr/>
        </p:nvSpPr>
        <p:spPr bwMode="auto">
          <a:xfrm>
            <a:off x="228600" y="2819400"/>
            <a:ext cx="5181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4800" smtClean="0">
                <a:solidFill>
                  <a:srgbClr val="FFFFFF"/>
                </a:solidFill>
              </a:rPr>
              <a:t>Hindus</a:t>
            </a:r>
          </a:p>
        </p:txBody>
      </p:sp>
      <p:sp>
        <p:nvSpPr>
          <p:cNvPr id="34830" name="Line 16"/>
          <p:cNvSpPr>
            <a:spLocks noChangeShapeType="1"/>
          </p:cNvSpPr>
          <p:nvPr/>
        </p:nvSpPr>
        <p:spPr bwMode="auto">
          <a:xfrm flipH="1" flipV="1">
            <a:off x="3810000" y="3733800"/>
            <a:ext cx="1143000" cy="9906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34831" name="Group 17"/>
          <p:cNvGrpSpPr>
            <a:grpSpLocks/>
          </p:cNvGrpSpPr>
          <p:nvPr/>
        </p:nvGrpSpPr>
        <p:grpSpPr bwMode="auto">
          <a:xfrm>
            <a:off x="304800" y="609600"/>
            <a:ext cx="1152525" cy="1428750"/>
            <a:chOff x="192" y="384"/>
            <a:chExt cx="726" cy="900"/>
          </a:xfrm>
        </p:grpSpPr>
        <p:pic>
          <p:nvPicPr>
            <p:cNvPr id="34832"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3" name="Text Box 19"/>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23478679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3" name="Text Box 14"/>
          <p:cNvSpPr txBox="1">
            <a:spLocks noChangeArrowheads="1"/>
          </p:cNvSpPr>
          <p:nvPr/>
        </p:nvSpPr>
        <p:spPr bwMode="auto">
          <a:xfrm>
            <a:off x="228600" y="2819400"/>
            <a:ext cx="5181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4800" smtClean="0">
                <a:solidFill>
                  <a:srgbClr val="FFFFFF"/>
                </a:solidFill>
              </a:rPr>
              <a:t>Budistas</a:t>
            </a:r>
          </a:p>
        </p:txBody>
      </p:sp>
      <p:sp>
        <p:nvSpPr>
          <p:cNvPr id="35854" name="Line 15"/>
          <p:cNvSpPr>
            <a:spLocks noChangeShapeType="1"/>
          </p:cNvSpPr>
          <p:nvPr/>
        </p:nvSpPr>
        <p:spPr bwMode="auto">
          <a:xfrm flipH="1" flipV="1">
            <a:off x="4495800" y="3581400"/>
            <a:ext cx="1905000" cy="12192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35855" name="Group 16"/>
          <p:cNvGrpSpPr>
            <a:grpSpLocks/>
          </p:cNvGrpSpPr>
          <p:nvPr/>
        </p:nvGrpSpPr>
        <p:grpSpPr bwMode="auto">
          <a:xfrm>
            <a:off x="304800" y="609600"/>
            <a:ext cx="1152525" cy="1428750"/>
            <a:chOff x="192" y="384"/>
            <a:chExt cx="726" cy="900"/>
          </a:xfrm>
        </p:grpSpPr>
        <p:pic>
          <p:nvPicPr>
            <p:cNvPr id="35856"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7" name="Text Box 18"/>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8555776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7" name="Text Box 14"/>
          <p:cNvSpPr txBox="1">
            <a:spLocks noChangeArrowheads="1"/>
          </p:cNvSpPr>
          <p:nvPr/>
        </p:nvSpPr>
        <p:spPr bwMode="auto">
          <a:xfrm>
            <a:off x="1981200" y="2819400"/>
            <a:ext cx="5181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4800" smtClean="0">
                <a:solidFill>
                  <a:srgbClr val="FFFFFF"/>
                </a:solidFill>
              </a:rPr>
              <a:t>Tribal</a:t>
            </a:r>
          </a:p>
        </p:txBody>
      </p:sp>
      <p:sp>
        <p:nvSpPr>
          <p:cNvPr id="36878" name="Line 15"/>
          <p:cNvSpPr>
            <a:spLocks noChangeShapeType="1"/>
          </p:cNvSpPr>
          <p:nvPr/>
        </p:nvSpPr>
        <p:spPr bwMode="auto">
          <a:xfrm flipH="1" flipV="1">
            <a:off x="6400800" y="3733800"/>
            <a:ext cx="1447800" cy="1143000"/>
          </a:xfrm>
          <a:prstGeom prst="line">
            <a:avLst/>
          </a:prstGeom>
          <a:noFill/>
          <a:ln w="1270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36879" name="Group 16"/>
          <p:cNvGrpSpPr>
            <a:grpSpLocks/>
          </p:cNvGrpSpPr>
          <p:nvPr/>
        </p:nvGrpSpPr>
        <p:grpSpPr bwMode="auto">
          <a:xfrm>
            <a:off x="304800" y="609600"/>
            <a:ext cx="1152525" cy="1428750"/>
            <a:chOff x="192" y="384"/>
            <a:chExt cx="726" cy="900"/>
          </a:xfrm>
        </p:grpSpPr>
        <p:pic>
          <p:nvPicPr>
            <p:cNvPr id="36880"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1" name="Text Box 18"/>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16650396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1" name="Text Box 14"/>
          <p:cNvSpPr txBox="1">
            <a:spLocks noChangeArrowheads="1"/>
          </p:cNvSpPr>
          <p:nvPr/>
        </p:nvSpPr>
        <p:spPr bwMode="auto">
          <a:xfrm>
            <a:off x="152400" y="3200400"/>
            <a:ext cx="510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pt-BR" altLang="pt-BR" sz="2400" smtClean="0">
                <a:solidFill>
                  <a:srgbClr val="FFFFFF"/>
                </a:solidFill>
              </a:rPr>
              <a:t>Onde os missionários deveriam ir?</a:t>
            </a:r>
          </a:p>
        </p:txBody>
      </p:sp>
      <p:pic>
        <p:nvPicPr>
          <p:cNvPr id="37902" name="Picture 19"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43800" y="2514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20"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67600" y="3657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4" name="Picture 21"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29600" y="2514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Picture 22"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57800" y="24384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6" name="Picture 23"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096000" y="24384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7" name="Picture 24"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58000" y="24384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8" name="Picture 25"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096000" y="3657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9" name="Picture 26"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81800" y="3657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0" name="Picture 27"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53400" y="3657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1" name="Picture 28"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57800" y="3657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912" name="Group 30"/>
          <p:cNvGrpSpPr>
            <a:grpSpLocks/>
          </p:cNvGrpSpPr>
          <p:nvPr/>
        </p:nvGrpSpPr>
        <p:grpSpPr bwMode="auto">
          <a:xfrm>
            <a:off x="304800" y="609600"/>
            <a:ext cx="1152525" cy="1428750"/>
            <a:chOff x="192" y="384"/>
            <a:chExt cx="726" cy="900"/>
          </a:xfrm>
        </p:grpSpPr>
        <p:pic>
          <p:nvPicPr>
            <p:cNvPr id="37913" name="Picture 3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14" name="Text Box 32"/>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4216369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5" name="Text Box 14"/>
          <p:cNvSpPr txBox="1">
            <a:spLocks noChangeArrowheads="1"/>
          </p:cNvSpPr>
          <p:nvPr/>
        </p:nvSpPr>
        <p:spPr bwMode="auto">
          <a:xfrm>
            <a:off x="0" y="32004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z="2300" smtClean="0">
                <a:solidFill>
                  <a:srgbClr val="FFFFFF"/>
                </a:solidFill>
              </a:rPr>
              <a:t>8 de 10 missionários transculturais vão para a metade “alcançada”</a:t>
            </a:r>
          </a:p>
        </p:txBody>
      </p:sp>
      <p:pic>
        <p:nvPicPr>
          <p:cNvPr id="38926" name="Picture 15"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1628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7" name="Picture 16"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86200" y="38100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8" name="Picture 17"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0772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9" name="Picture 18"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048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0" name="Picture 19"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530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1" name="Picture 20"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484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2" name="Picture 21"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338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3" name="Picture 22"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146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4" name="Picture 23"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10400" y="38100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5" name="Picture 24" descr="bd07110_[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371600" y="2133600"/>
            <a:ext cx="714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36" name="Group 25"/>
          <p:cNvGrpSpPr>
            <a:grpSpLocks/>
          </p:cNvGrpSpPr>
          <p:nvPr/>
        </p:nvGrpSpPr>
        <p:grpSpPr bwMode="auto">
          <a:xfrm>
            <a:off x="304800" y="609600"/>
            <a:ext cx="1152525" cy="1428750"/>
            <a:chOff x="192" y="384"/>
            <a:chExt cx="726" cy="900"/>
          </a:xfrm>
        </p:grpSpPr>
        <p:pic>
          <p:nvPicPr>
            <p:cNvPr id="38937" name="Picture 2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8" name="Text Box 27"/>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9494270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j031037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descr="j01939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6096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5" descr="j031031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6" descr="j008361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7" descr="j008366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8" descr="j040804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9" descr="j031033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0" descr="j0310408[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11" descr="j040448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12" descr="j031036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13" descr="dd00497_[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9" name="Text Box 14"/>
          <p:cNvSpPr txBox="1">
            <a:spLocks noChangeArrowheads="1"/>
          </p:cNvSpPr>
          <p:nvPr/>
        </p:nvSpPr>
        <p:spPr bwMode="auto">
          <a:xfrm>
            <a:off x="0" y="2743200"/>
            <a:ext cx="9144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z="4800" smtClean="0">
                <a:solidFill>
                  <a:srgbClr val="FFFFFF"/>
                </a:solidFill>
              </a:rPr>
              <a:t>Onde os cristãos investem seu dinheiro?</a:t>
            </a:r>
          </a:p>
        </p:txBody>
      </p:sp>
      <p:grpSp>
        <p:nvGrpSpPr>
          <p:cNvPr id="39950" name="Group 515"/>
          <p:cNvGrpSpPr>
            <a:grpSpLocks/>
          </p:cNvGrpSpPr>
          <p:nvPr/>
        </p:nvGrpSpPr>
        <p:grpSpPr bwMode="auto">
          <a:xfrm>
            <a:off x="304800" y="609600"/>
            <a:ext cx="1152525" cy="1428750"/>
            <a:chOff x="192" y="384"/>
            <a:chExt cx="726" cy="900"/>
          </a:xfrm>
        </p:grpSpPr>
        <p:pic>
          <p:nvPicPr>
            <p:cNvPr id="39951" name="Picture 5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Text Box 517"/>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spTree>
    <p:extLst>
      <p:ext uri="{BB962C8B-B14F-4D97-AF65-F5344CB8AC3E}">
        <p14:creationId xmlns:p14="http://schemas.microsoft.com/office/powerpoint/2010/main" val="2287188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j031037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609600"/>
            <a:ext cx="1016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j019397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571500"/>
            <a:ext cx="46196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5" descr="j031031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6400" y="4800600"/>
            <a:ext cx="1066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6" descr="j0083617[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4400" y="609600"/>
            <a:ext cx="1270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7" descr="j0083669[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6000" y="609600"/>
            <a:ext cx="12509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8" descr="j0408046[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3800" y="457200"/>
            <a:ext cx="1335088"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9" descr="j031033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95600" y="5029200"/>
            <a:ext cx="11255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10" descr="j0310408[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19600" y="4800600"/>
            <a:ext cx="112871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Picture 11" descr="j040448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2400" y="5029200"/>
            <a:ext cx="1258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Picture 12" descr="j0310364[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867400" y="5029200"/>
            <a:ext cx="13509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2" name="Picture 13" descr="dd00497_[1]"/>
          <p:cNvPicPr>
            <a:picLocks noChangeAspect="1" noChangeArrowheads="1"/>
          </p:cNvPicPr>
          <p:nvPr/>
        </p:nvPicPr>
        <p:blipFill>
          <a:blip r:embed="rId13" cstate="print">
            <a:lum bright="32000" contrast="4000"/>
            <a:extLst>
              <a:ext uri="{28A0092B-C50C-407E-A947-70E740481C1C}">
                <a14:useLocalDpi xmlns:a14="http://schemas.microsoft.com/office/drawing/2010/main" val="0"/>
              </a:ext>
            </a:extLst>
          </a:blip>
          <a:srcRect/>
          <a:stretch>
            <a:fillRect/>
          </a:stretch>
        </p:blipFill>
        <p:spPr bwMode="auto">
          <a:xfrm>
            <a:off x="7315200" y="5029200"/>
            <a:ext cx="167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3" name="Text Box 14"/>
          <p:cNvSpPr txBox="1">
            <a:spLocks noChangeArrowheads="1"/>
          </p:cNvSpPr>
          <p:nvPr/>
        </p:nvSpPr>
        <p:spPr bwMode="auto">
          <a:xfrm>
            <a:off x="2895600" y="6477000"/>
            <a:ext cx="693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FFFFFF"/>
                </a:solidFill>
              </a:rPr>
              <a:t>Onde os cristãos investem seu dinheiro?</a:t>
            </a:r>
            <a:endParaRPr lang="en-US" altLang="pt-BR" smtClean="0">
              <a:solidFill>
                <a:srgbClr val="FFFFFF"/>
              </a:solidFill>
            </a:endParaRPr>
          </a:p>
        </p:txBody>
      </p:sp>
      <p:pic>
        <p:nvPicPr>
          <p:cNvPr id="20496" name="Picture 1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8600" y="2057400"/>
            <a:ext cx="12509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497" name="Text Box 17"/>
          <p:cNvSpPr txBox="1">
            <a:spLocks noChangeArrowheads="1"/>
          </p:cNvSpPr>
          <p:nvPr/>
        </p:nvSpPr>
        <p:spPr bwMode="auto">
          <a:xfrm>
            <a:off x="252413" y="3962400"/>
            <a:ext cx="1676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pt-BR" sz="2800" smtClean="0">
                <a:solidFill>
                  <a:srgbClr val="F2EDD4"/>
                </a:solidFill>
              </a:rPr>
              <a:t>94,5%</a:t>
            </a:r>
          </a:p>
        </p:txBody>
      </p:sp>
      <p:sp>
        <p:nvSpPr>
          <p:cNvPr id="20996" name="Line 516"/>
          <p:cNvSpPr>
            <a:spLocks noChangeShapeType="1"/>
          </p:cNvSpPr>
          <p:nvPr/>
        </p:nvSpPr>
        <p:spPr bwMode="auto">
          <a:xfrm flipH="1">
            <a:off x="1295400" y="4038600"/>
            <a:ext cx="2895600" cy="8382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20998" name="Line 518"/>
          <p:cNvSpPr>
            <a:spLocks noChangeShapeType="1"/>
          </p:cNvSpPr>
          <p:nvPr/>
        </p:nvSpPr>
        <p:spPr bwMode="auto">
          <a:xfrm flipH="1">
            <a:off x="2667000" y="4191000"/>
            <a:ext cx="1600200" cy="6096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20999" name="Line 519"/>
          <p:cNvSpPr>
            <a:spLocks noChangeShapeType="1"/>
          </p:cNvSpPr>
          <p:nvPr/>
        </p:nvSpPr>
        <p:spPr bwMode="auto">
          <a:xfrm flipH="1">
            <a:off x="3886200" y="4343400"/>
            <a:ext cx="533400" cy="6096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21000" name="Line 520"/>
          <p:cNvSpPr>
            <a:spLocks noChangeShapeType="1"/>
          </p:cNvSpPr>
          <p:nvPr/>
        </p:nvSpPr>
        <p:spPr bwMode="auto">
          <a:xfrm>
            <a:off x="4800600" y="4343400"/>
            <a:ext cx="76200" cy="4572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21001" name="Line 521"/>
          <p:cNvSpPr>
            <a:spLocks noChangeShapeType="1"/>
          </p:cNvSpPr>
          <p:nvPr/>
        </p:nvSpPr>
        <p:spPr bwMode="auto">
          <a:xfrm>
            <a:off x="5181600" y="4191000"/>
            <a:ext cx="1143000" cy="6858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sp>
        <p:nvSpPr>
          <p:cNvPr id="21002" name="Line 522"/>
          <p:cNvSpPr>
            <a:spLocks noChangeShapeType="1"/>
          </p:cNvSpPr>
          <p:nvPr/>
        </p:nvSpPr>
        <p:spPr bwMode="auto">
          <a:xfrm>
            <a:off x="5334000" y="3962400"/>
            <a:ext cx="2667000" cy="9144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pt-BR" smtClean="0">
              <a:solidFill>
                <a:srgbClr val="FFFFFF"/>
              </a:solidFill>
            </a:endParaRPr>
          </a:p>
        </p:txBody>
      </p:sp>
      <p:grpSp>
        <p:nvGrpSpPr>
          <p:cNvPr id="40982" name="Group 523"/>
          <p:cNvGrpSpPr>
            <a:grpSpLocks/>
          </p:cNvGrpSpPr>
          <p:nvPr/>
        </p:nvGrpSpPr>
        <p:grpSpPr bwMode="auto">
          <a:xfrm>
            <a:off x="304800" y="609600"/>
            <a:ext cx="1152525" cy="1428750"/>
            <a:chOff x="192" y="384"/>
            <a:chExt cx="726" cy="900"/>
          </a:xfrm>
        </p:grpSpPr>
        <p:pic>
          <p:nvPicPr>
            <p:cNvPr id="40990" name="Picture 5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2" y="384"/>
              <a:ext cx="726"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1" name="Text Box 525"/>
            <p:cNvSpPr txBox="1">
              <a:spLocks noChangeArrowheads="1"/>
            </p:cNvSpPr>
            <p:nvPr/>
          </p:nvSpPr>
          <p:spPr bwMode="auto">
            <a:xfrm>
              <a:off x="192" y="1104"/>
              <a:ext cx="720" cy="173"/>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45720" tIns="0" rIns="4572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pt-BR" altLang="pt-BR" smtClean="0">
                  <a:solidFill>
                    <a:srgbClr val="000000"/>
                  </a:solidFill>
                  <a:latin typeface="Calibri" pitchFamily="34" charset="0"/>
                </a:rPr>
                <a:t>Eu Creio!</a:t>
              </a:r>
              <a:endParaRPr lang="en-US" altLang="pt-BR" smtClean="0">
                <a:solidFill>
                  <a:srgbClr val="000000"/>
                </a:solidFill>
                <a:latin typeface="Calibri" pitchFamily="34" charset="0"/>
              </a:endParaRPr>
            </a:p>
          </p:txBody>
        </p:sp>
      </p:grpSp>
      <p:pic>
        <p:nvPicPr>
          <p:cNvPr id="523" name="Picture 522" descr="centavo.jpg"/>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14563" y="2071688"/>
            <a:ext cx="8604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4" name="Picture 523" descr="centavo.jpg"/>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86688" y="2000250"/>
            <a:ext cx="8604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5" name="Picture 524" descr="centavo.jpg"/>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2071688"/>
            <a:ext cx="8604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6" name="Picture 525" descr="centavo.jpg"/>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7750" y="2071688"/>
            <a:ext cx="8604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7" name="Picture 526" descr="centavo.jpg"/>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2950" y="2071688"/>
            <a:ext cx="8604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8" name="Picture 527" descr="centavo - meio.jpg"/>
          <p:cNvPicPr>
            <a:picLocks noChangeAspect="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29125" y="3357563"/>
            <a:ext cx="43973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9" name="Slide Number Placeholder 3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33160AD-CB20-456A-9CC3-1E1DECB5ADF8}" type="slidenum">
              <a:rPr lang="pt-BR" altLang="pt-BR" smtClean="0">
                <a:solidFill>
                  <a:srgbClr val="FFFFFF"/>
                </a:solidFill>
              </a:rPr>
              <a:pPr eaLnBrk="1" hangingPunct="1"/>
              <a:t>35</a:t>
            </a:fld>
            <a:endParaRPr lang="pt-BR" altLang="pt-BR" smtClean="0">
              <a:solidFill>
                <a:srgbClr val="FFFFFF"/>
              </a:solidFill>
            </a:endParaRPr>
          </a:p>
        </p:txBody>
      </p:sp>
    </p:spTree>
    <p:extLst>
      <p:ext uri="{BB962C8B-B14F-4D97-AF65-F5344CB8AC3E}">
        <p14:creationId xmlns:p14="http://schemas.microsoft.com/office/powerpoint/2010/main" val="143769937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496"/>
                                        </p:tgtEl>
                                        <p:attrNameLst>
                                          <p:attrName>style.visibility</p:attrName>
                                        </p:attrNameLst>
                                      </p:cBhvr>
                                      <p:to>
                                        <p:strVal val="visible"/>
                                      </p:to>
                                    </p:set>
                                    <p:animEffect transition="in" filter="blinds(horizontal)">
                                      <p:cBhvr>
                                        <p:cTn id="7" dur="500"/>
                                        <p:tgtEl>
                                          <p:spTgt spid="2049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497"/>
                                        </p:tgtEl>
                                        <p:attrNameLst>
                                          <p:attrName>style.visibility</p:attrName>
                                        </p:attrNameLst>
                                      </p:cBhvr>
                                      <p:to>
                                        <p:strVal val="visible"/>
                                      </p:to>
                                    </p:set>
                                    <p:animEffect transition="in" filter="blinds(horizontal)">
                                      <p:cBhvr>
                                        <p:cTn id="10" dur="500"/>
                                        <p:tgtEl>
                                          <p:spTgt spid="2049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523"/>
                                        </p:tgtEl>
                                        <p:attrNameLst>
                                          <p:attrName>style.visibility</p:attrName>
                                        </p:attrNameLst>
                                      </p:cBhvr>
                                      <p:to>
                                        <p:strVal val="visible"/>
                                      </p:to>
                                    </p:set>
                                    <p:animEffect transition="in" filter="blinds(horizontal)">
                                      <p:cBhvr>
                                        <p:cTn id="15" dur="500"/>
                                        <p:tgtEl>
                                          <p:spTgt spid="523"/>
                                        </p:tgtEl>
                                      </p:cBhvr>
                                    </p:animEffect>
                                  </p:childTnLst>
                                </p:cTn>
                              </p:par>
                              <p:par>
                                <p:cTn id="16" presetID="3" presetClass="entr" presetSubtype="10" fill="hold" nodeType="withEffect">
                                  <p:stCondLst>
                                    <p:cond delay="0"/>
                                  </p:stCondLst>
                                  <p:childTnLst>
                                    <p:set>
                                      <p:cBhvr>
                                        <p:cTn id="17" dur="1" fill="hold">
                                          <p:stCondLst>
                                            <p:cond delay="0"/>
                                          </p:stCondLst>
                                        </p:cTn>
                                        <p:tgtEl>
                                          <p:spTgt spid="527"/>
                                        </p:tgtEl>
                                        <p:attrNameLst>
                                          <p:attrName>style.visibility</p:attrName>
                                        </p:attrNameLst>
                                      </p:cBhvr>
                                      <p:to>
                                        <p:strVal val="visible"/>
                                      </p:to>
                                    </p:set>
                                    <p:animEffect transition="in" filter="blinds(horizontal)">
                                      <p:cBhvr>
                                        <p:cTn id="18" dur="500"/>
                                        <p:tgtEl>
                                          <p:spTgt spid="527"/>
                                        </p:tgtEl>
                                      </p:cBhvr>
                                    </p:animEffect>
                                  </p:childTnLst>
                                </p:cTn>
                              </p:par>
                              <p:par>
                                <p:cTn id="19" presetID="3" presetClass="entr" presetSubtype="10" fill="hold" nodeType="withEffect">
                                  <p:stCondLst>
                                    <p:cond delay="0"/>
                                  </p:stCondLst>
                                  <p:childTnLst>
                                    <p:set>
                                      <p:cBhvr>
                                        <p:cTn id="20" dur="1" fill="hold">
                                          <p:stCondLst>
                                            <p:cond delay="0"/>
                                          </p:stCondLst>
                                        </p:cTn>
                                        <p:tgtEl>
                                          <p:spTgt spid="526"/>
                                        </p:tgtEl>
                                        <p:attrNameLst>
                                          <p:attrName>style.visibility</p:attrName>
                                        </p:attrNameLst>
                                      </p:cBhvr>
                                      <p:to>
                                        <p:strVal val="visible"/>
                                      </p:to>
                                    </p:set>
                                    <p:animEffect transition="in" filter="blinds(horizontal)">
                                      <p:cBhvr>
                                        <p:cTn id="21" dur="500"/>
                                        <p:tgtEl>
                                          <p:spTgt spid="526"/>
                                        </p:tgtEl>
                                      </p:cBhvr>
                                    </p:animEffect>
                                  </p:childTnLst>
                                </p:cTn>
                              </p:par>
                              <p:par>
                                <p:cTn id="22" presetID="3" presetClass="entr" presetSubtype="10" fill="hold" nodeType="withEffect">
                                  <p:stCondLst>
                                    <p:cond delay="0"/>
                                  </p:stCondLst>
                                  <p:childTnLst>
                                    <p:set>
                                      <p:cBhvr>
                                        <p:cTn id="23" dur="1" fill="hold">
                                          <p:stCondLst>
                                            <p:cond delay="0"/>
                                          </p:stCondLst>
                                        </p:cTn>
                                        <p:tgtEl>
                                          <p:spTgt spid="525"/>
                                        </p:tgtEl>
                                        <p:attrNameLst>
                                          <p:attrName>style.visibility</p:attrName>
                                        </p:attrNameLst>
                                      </p:cBhvr>
                                      <p:to>
                                        <p:strVal val="visible"/>
                                      </p:to>
                                    </p:set>
                                    <p:animEffect transition="in" filter="blinds(horizontal)">
                                      <p:cBhvr>
                                        <p:cTn id="24" dur="500"/>
                                        <p:tgtEl>
                                          <p:spTgt spid="525"/>
                                        </p:tgtEl>
                                      </p:cBhvr>
                                    </p:animEffect>
                                  </p:childTnLst>
                                </p:cTn>
                              </p:par>
                              <p:par>
                                <p:cTn id="25" presetID="3" presetClass="entr" presetSubtype="10" fill="hold" nodeType="withEffect">
                                  <p:stCondLst>
                                    <p:cond delay="0"/>
                                  </p:stCondLst>
                                  <p:childTnLst>
                                    <p:set>
                                      <p:cBhvr>
                                        <p:cTn id="26" dur="1" fill="hold">
                                          <p:stCondLst>
                                            <p:cond delay="0"/>
                                          </p:stCondLst>
                                        </p:cTn>
                                        <p:tgtEl>
                                          <p:spTgt spid="524"/>
                                        </p:tgtEl>
                                        <p:attrNameLst>
                                          <p:attrName>style.visibility</p:attrName>
                                        </p:attrNameLst>
                                      </p:cBhvr>
                                      <p:to>
                                        <p:strVal val="visible"/>
                                      </p:to>
                                    </p:set>
                                    <p:animEffect transition="in" filter="blinds(horizontal)">
                                      <p:cBhvr>
                                        <p:cTn id="27" dur="500"/>
                                        <p:tgtEl>
                                          <p:spTgt spid="5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996"/>
                                        </p:tgtEl>
                                        <p:attrNameLst>
                                          <p:attrName>style.visibility</p:attrName>
                                        </p:attrNameLst>
                                      </p:cBhvr>
                                      <p:to>
                                        <p:strVal val="visible"/>
                                      </p:to>
                                    </p:set>
                                    <p:animEffect transition="in" filter="blinds(horizontal)">
                                      <p:cBhvr>
                                        <p:cTn id="32" dur="500"/>
                                        <p:tgtEl>
                                          <p:spTgt spid="2099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998"/>
                                        </p:tgtEl>
                                        <p:attrNameLst>
                                          <p:attrName>style.visibility</p:attrName>
                                        </p:attrNameLst>
                                      </p:cBhvr>
                                      <p:to>
                                        <p:strVal val="visible"/>
                                      </p:to>
                                    </p:set>
                                    <p:animEffect transition="in" filter="blinds(horizontal)">
                                      <p:cBhvr>
                                        <p:cTn id="35" dur="500"/>
                                        <p:tgtEl>
                                          <p:spTgt spid="20998"/>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0999"/>
                                        </p:tgtEl>
                                        <p:attrNameLst>
                                          <p:attrName>style.visibility</p:attrName>
                                        </p:attrNameLst>
                                      </p:cBhvr>
                                      <p:to>
                                        <p:strVal val="visible"/>
                                      </p:to>
                                    </p:set>
                                    <p:animEffect transition="in" filter="blinds(horizontal)">
                                      <p:cBhvr>
                                        <p:cTn id="38" dur="500"/>
                                        <p:tgtEl>
                                          <p:spTgt spid="20999"/>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1000"/>
                                        </p:tgtEl>
                                        <p:attrNameLst>
                                          <p:attrName>style.visibility</p:attrName>
                                        </p:attrNameLst>
                                      </p:cBhvr>
                                      <p:to>
                                        <p:strVal val="visible"/>
                                      </p:to>
                                    </p:set>
                                    <p:animEffect transition="in" filter="blinds(horizontal)">
                                      <p:cBhvr>
                                        <p:cTn id="41" dur="500"/>
                                        <p:tgtEl>
                                          <p:spTgt spid="21000"/>
                                        </p:tgtEl>
                                      </p:cBhvr>
                                    </p:animEffect>
                                  </p:childTnLst>
                                </p:cTn>
                              </p:par>
                              <p:par>
                                <p:cTn id="42" presetID="3" presetClass="entr" presetSubtype="10" fill="hold" nodeType="withEffect">
                                  <p:stCondLst>
                                    <p:cond delay="0"/>
                                  </p:stCondLst>
                                  <p:childTnLst>
                                    <p:set>
                                      <p:cBhvr>
                                        <p:cTn id="43" dur="1" fill="hold">
                                          <p:stCondLst>
                                            <p:cond delay="0"/>
                                          </p:stCondLst>
                                        </p:cTn>
                                        <p:tgtEl>
                                          <p:spTgt spid="528"/>
                                        </p:tgtEl>
                                        <p:attrNameLst>
                                          <p:attrName>style.visibility</p:attrName>
                                        </p:attrNameLst>
                                      </p:cBhvr>
                                      <p:to>
                                        <p:strVal val="visible"/>
                                      </p:to>
                                    </p:set>
                                    <p:animEffect transition="in" filter="blinds(horizontal)">
                                      <p:cBhvr>
                                        <p:cTn id="44" dur="500"/>
                                        <p:tgtEl>
                                          <p:spTgt spid="528"/>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1001"/>
                                        </p:tgtEl>
                                        <p:attrNameLst>
                                          <p:attrName>style.visibility</p:attrName>
                                        </p:attrNameLst>
                                      </p:cBhvr>
                                      <p:to>
                                        <p:strVal val="visible"/>
                                      </p:to>
                                    </p:set>
                                    <p:animEffect transition="in" filter="blinds(horizontal)">
                                      <p:cBhvr>
                                        <p:cTn id="47" dur="500"/>
                                        <p:tgtEl>
                                          <p:spTgt spid="21001"/>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1002"/>
                                        </p:tgtEl>
                                        <p:attrNameLst>
                                          <p:attrName>style.visibility</p:attrName>
                                        </p:attrNameLst>
                                      </p:cBhvr>
                                      <p:to>
                                        <p:strVal val="visible"/>
                                      </p:to>
                                    </p:set>
                                    <p:animEffect transition="in" filter="blinds(horizontal)">
                                      <p:cBhvr>
                                        <p:cTn id="50" dur="500"/>
                                        <p:tgtEl>
                                          <p:spTgt spid="21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7" grpId="0"/>
      <p:bldP spid="20996" grpId="0" animBg="1"/>
      <p:bldP spid="20998" grpId="0" animBg="1"/>
      <p:bldP spid="20999" grpId="0" animBg="1"/>
      <p:bldP spid="21000" grpId="0" animBg="1"/>
      <p:bldP spid="21001" grpId="0" animBg="1"/>
      <p:bldP spid="2100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tângulo 28"/>
          <p:cNvSpPr/>
          <p:nvPr/>
        </p:nvSpPr>
        <p:spPr>
          <a:xfrm>
            <a:off x="0" y="0"/>
            <a:ext cx="9144000" cy="6858000"/>
          </a:xfrm>
          <a:prstGeom prst="rect">
            <a:avLst/>
          </a:prstGeom>
          <a:solidFill>
            <a:srgbClr val="FFFFFF">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solidFill>
                <a:srgbClr val="FFFFFF"/>
              </a:solidFill>
            </a:endParaRPr>
          </a:p>
        </p:txBody>
      </p:sp>
      <p:sp>
        <p:nvSpPr>
          <p:cNvPr id="41988" name="Line 2"/>
          <p:cNvSpPr>
            <a:spLocks noChangeShapeType="1"/>
          </p:cNvSpPr>
          <p:nvPr/>
        </p:nvSpPr>
        <p:spPr bwMode="auto">
          <a:xfrm>
            <a:off x="571500" y="5848350"/>
            <a:ext cx="6324600" cy="0"/>
          </a:xfrm>
          <a:prstGeom prst="line">
            <a:avLst/>
          </a:prstGeom>
          <a:noFill/>
          <a:ln w="9525">
            <a:solidFill>
              <a:schemeClr val="tx1"/>
            </a:solidFill>
            <a:round/>
            <a:headEnd type="oval" w="lg" len="lg"/>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pt-BR" smtClean="0">
              <a:solidFill>
                <a:srgbClr val="000000"/>
              </a:solidFill>
            </a:endParaRPr>
          </a:p>
        </p:txBody>
      </p:sp>
      <p:sp>
        <p:nvSpPr>
          <p:cNvPr id="41989" name="Line 3"/>
          <p:cNvSpPr>
            <a:spLocks noChangeShapeType="1"/>
          </p:cNvSpPr>
          <p:nvPr/>
        </p:nvSpPr>
        <p:spPr bwMode="auto">
          <a:xfrm flipV="1">
            <a:off x="6907213" y="1905000"/>
            <a:ext cx="0" cy="3962400"/>
          </a:xfrm>
          <a:prstGeom prst="line">
            <a:avLst/>
          </a:prstGeom>
          <a:noFill/>
          <a:ln w="9525">
            <a:solidFill>
              <a:schemeClr val="tx1"/>
            </a:solidFill>
            <a:round/>
            <a:headEnd/>
            <a:tailEnd type="oval" w="lg" len="lg"/>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pt-BR" smtClean="0">
              <a:solidFill>
                <a:srgbClr val="000000"/>
              </a:solidFill>
            </a:endParaRPr>
          </a:p>
        </p:txBody>
      </p:sp>
      <p:sp>
        <p:nvSpPr>
          <p:cNvPr id="7" name="Freeform 4"/>
          <p:cNvSpPr>
            <a:spLocks/>
          </p:cNvSpPr>
          <p:nvPr/>
        </p:nvSpPr>
        <p:spPr bwMode="auto">
          <a:xfrm>
            <a:off x="744538" y="1920875"/>
            <a:ext cx="6048375" cy="3754438"/>
          </a:xfrm>
          <a:custGeom>
            <a:avLst/>
            <a:gdLst>
              <a:gd name="T0" fmla="*/ 0 w 3792"/>
              <a:gd name="T1" fmla="*/ 2147483647 h 2256"/>
              <a:gd name="T2" fmla="*/ 2147483647 w 3792"/>
              <a:gd name="T3" fmla="*/ 2147483647 h 2256"/>
              <a:gd name="T4" fmla="*/ 2147483647 w 3792"/>
              <a:gd name="T5" fmla="*/ 2147483647 h 2256"/>
              <a:gd name="T6" fmla="*/ 2147483647 w 3792"/>
              <a:gd name="T7" fmla="*/ 2147483647 h 2256"/>
              <a:gd name="T8" fmla="*/ 2147483647 w 3792"/>
              <a:gd name="T9" fmla="*/ 2147483647 h 2256"/>
              <a:gd name="T10" fmla="*/ 2147483647 w 3792"/>
              <a:gd name="T11" fmla="*/ 0 h 2256"/>
              <a:gd name="T12" fmla="*/ 0 60000 65536"/>
              <a:gd name="T13" fmla="*/ 0 60000 65536"/>
              <a:gd name="T14" fmla="*/ 0 60000 65536"/>
              <a:gd name="T15" fmla="*/ 0 60000 65536"/>
              <a:gd name="T16" fmla="*/ 0 60000 65536"/>
              <a:gd name="T17" fmla="*/ 0 60000 65536"/>
              <a:gd name="T18" fmla="*/ 0 w 3792"/>
              <a:gd name="T19" fmla="*/ 0 h 2256"/>
              <a:gd name="T20" fmla="*/ 3792 w 3792"/>
              <a:gd name="T21" fmla="*/ 2256 h 2256"/>
            </a:gdLst>
            <a:ahLst/>
            <a:cxnLst>
              <a:cxn ang="T12">
                <a:pos x="T0" y="T1"/>
              </a:cxn>
              <a:cxn ang="T13">
                <a:pos x="T2" y="T3"/>
              </a:cxn>
              <a:cxn ang="T14">
                <a:pos x="T4" y="T5"/>
              </a:cxn>
              <a:cxn ang="T15">
                <a:pos x="T6" y="T7"/>
              </a:cxn>
              <a:cxn ang="T16">
                <a:pos x="T8" y="T9"/>
              </a:cxn>
              <a:cxn ang="T17">
                <a:pos x="T10" y="T11"/>
              </a:cxn>
            </a:cxnLst>
            <a:rect l="T18" t="T19" r="T20" b="T21"/>
            <a:pathLst>
              <a:path w="3792" h="2256">
                <a:moveTo>
                  <a:pt x="0" y="2256"/>
                </a:moveTo>
                <a:lnTo>
                  <a:pt x="2661" y="2044"/>
                </a:lnTo>
                <a:lnTo>
                  <a:pt x="3247" y="1584"/>
                </a:lnTo>
                <a:lnTo>
                  <a:pt x="3470" y="1165"/>
                </a:lnTo>
                <a:lnTo>
                  <a:pt x="3638" y="705"/>
                </a:lnTo>
                <a:lnTo>
                  <a:pt x="3792" y="0"/>
                </a:lnTo>
              </a:path>
            </a:pathLst>
          </a:custGeom>
          <a:noFill/>
          <a:ln w="38100">
            <a:solidFill>
              <a:srgbClr val="FF505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pt-BR" smtClean="0">
              <a:solidFill>
                <a:srgbClr val="000000"/>
              </a:solidFill>
            </a:endParaRPr>
          </a:p>
        </p:txBody>
      </p:sp>
      <p:sp>
        <p:nvSpPr>
          <p:cNvPr id="41991" name="Text Box 5"/>
          <p:cNvSpPr txBox="1">
            <a:spLocks noChangeArrowheads="1"/>
          </p:cNvSpPr>
          <p:nvPr/>
        </p:nvSpPr>
        <p:spPr bwMode="auto">
          <a:xfrm>
            <a:off x="887413" y="5967413"/>
            <a:ext cx="95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1500</a:t>
            </a:r>
          </a:p>
        </p:txBody>
      </p:sp>
      <p:sp>
        <p:nvSpPr>
          <p:cNvPr id="41992" name="Text Box 6"/>
          <p:cNvSpPr txBox="1">
            <a:spLocks noChangeArrowheads="1"/>
          </p:cNvSpPr>
          <p:nvPr/>
        </p:nvSpPr>
        <p:spPr bwMode="auto">
          <a:xfrm>
            <a:off x="4797425" y="5964238"/>
            <a:ext cx="95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1900</a:t>
            </a:r>
          </a:p>
        </p:txBody>
      </p:sp>
      <p:sp>
        <p:nvSpPr>
          <p:cNvPr id="41993" name="Text Box 7"/>
          <p:cNvSpPr txBox="1">
            <a:spLocks noChangeArrowheads="1"/>
          </p:cNvSpPr>
          <p:nvPr/>
        </p:nvSpPr>
        <p:spPr bwMode="auto">
          <a:xfrm>
            <a:off x="2205038" y="5967413"/>
            <a:ext cx="95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1600</a:t>
            </a:r>
          </a:p>
        </p:txBody>
      </p:sp>
      <p:sp>
        <p:nvSpPr>
          <p:cNvPr id="41994" name="Text Box 8"/>
          <p:cNvSpPr txBox="1">
            <a:spLocks noChangeArrowheads="1"/>
          </p:cNvSpPr>
          <p:nvPr/>
        </p:nvSpPr>
        <p:spPr bwMode="auto">
          <a:xfrm>
            <a:off x="3530600" y="5967413"/>
            <a:ext cx="95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1800</a:t>
            </a:r>
          </a:p>
        </p:txBody>
      </p:sp>
      <p:sp>
        <p:nvSpPr>
          <p:cNvPr id="41995" name="Text Box 9"/>
          <p:cNvSpPr txBox="1">
            <a:spLocks noChangeArrowheads="1"/>
          </p:cNvSpPr>
          <p:nvPr/>
        </p:nvSpPr>
        <p:spPr bwMode="auto">
          <a:xfrm>
            <a:off x="6007100" y="5967413"/>
            <a:ext cx="95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2000</a:t>
            </a:r>
          </a:p>
        </p:txBody>
      </p:sp>
      <p:sp>
        <p:nvSpPr>
          <p:cNvPr id="41996" name="Text Box 10"/>
          <p:cNvSpPr txBox="1">
            <a:spLocks noChangeArrowheads="1"/>
          </p:cNvSpPr>
          <p:nvPr/>
        </p:nvSpPr>
        <p:spPr bwMode="auto">
          <a:xfrm>
            <a:off x="3257550" y="4622800"/>
            <a:ext cx="10588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pt-BR" sz="2400" b="1" smtClean="0">
                <a:solidFill>
                  <a:srgbClr val="009900"/>
                </a:solidFill>
                <a:latin typeface="Tahoma" pitchFamily="34" charset="0"/>
              </a:rPr>
              <a:t>Carey</a:t>
            </a:r>
          </a:p>
          <a:p>
            <a:pPr algn="ctr" fontAlgn="base">
              <a:spcBef>
                <a:spcPct val="0"/>
              </a:spcBef>
              <a:spcAft>
                <a:spcPct val="0"/>
              </a:spcAft>
            </a:pPr>
            <a:r>
              <a:rPr lang="en-US" altLang="pt-BR" sz="2400" b="1" smtClean="0">
                <a:solidFill>
                  <a:srgbClr val="009900"/>
                </a:solidFill>
                <a:latin typeface="Tahoma" pitchFamily="34" charset="0"/>
              </a:rPr>
              <a:t>1792</a:t>
            </a:r>
          </a:p>
        </p:txBody>
      </p:sp>
      <p:sp>
        <p:nvSpPr>
          <p:cNvPr id="41997" name="Text Box 11"/>
          <p:cNvSpPr txBox="1">
            <a:spLocks noChangeArrowheads="1"/>
          </p:cNvSpPr>
          <p:nvPr/>
        </p:nvSpPr>
        <p:spPr bwMode="auto">
          <a:xfrm>
            <a:off x="863600" y="4795838"/>
            <a:ext cx="11826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pt-BR" sz="2400" b="1" smtClean="0">
                <a:solidFill>
                  <a:srgbClr val="009900"/>
                </a:solidFill>
                <a:latin typeface="Tahoma" pitchFamily="34" charset="0"/>
              </a:rPr>
              <a:t>Lutero</a:t>
            </a:r>
          </a:p>
          <a:p>
            <a:pPr algn="ctr" fontAlgn="base">
              <a:spcBef>
                <a:spcPct val="0"/>
              </a:spcBef>
              <a:spcAft>
                <a:spcPct val="0"/>
              </a:spcAft>
            </a:pPr>
            <a:r>
              <a:rPr lang="en-US" altLang="pt-BR" sz="2400" b="1" smtClean="0">
                <a:solidFill>
                  <a:srgbClr val="009900"/>
                </a:solidFill>
                <a:latin typeface="Tahoma" pitchFamily="34" charset="0"/>
              </a:rPr>
              <a:t>1517</a:t>
            </a:r>
          </a:p>
        </p:txBody>
      </p:sp>
      <p:sp>
        <p:nvSpPr>
          <p:cNvPr id="41998" name="Text Box 12"/>
          <p:cNvSpPr txBox="1">
            <a:spLocks noChangeArrowheads="1"/>
          </p:cNvSpPr>
          <p:nvPr/>
        </p:nvSpPr>
        <p:spPr bwMode="auto">
          <a:xfrm>
            <a:off x="4298950" y="4103688"/>
            <a:ext cx="1863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pt-BR" sz="2400" b="1" smtClean="0">
                <a:solidFill>
                  <a:srgbClr val="009900"/>
                </a:solidFill>
                <a:latin typeface="Tahoma" pitchFamily="34" charset="0"/>
              </a:rPr>
              <a:t>Edimburgo</a:t>
            </a:r>
          </a:p>
          <a:p>
            <a:pPr algn="ctr" fontAlgn="base">
              <a:spcBef>
                <a:spcPct val="0"/>
              </a:spcBef>
              <a:spcAft>
                <a:spcPct val="0"/>
              </a:spcAft>
            </a:pPr>
            <a:r>
              <a:rPr lang="en-US" altLang="pt-BR" sz="2400" b="1" smtClean="0">
                <a:solidFill>
                  <a:srgbClr val="009900"/>
                </a:solidFill>
                <a:latin typeface="Tahoma" pitchFamily="34" charset="0"/>
              </a:rPr>
              <a:t>1910</a:t>
            </a:r>
          </a:p>
        </p:txBody>
      </p:sp>
      <p:sp>
        <p:nvSpPr>
          <p:cNvPr id="41999" name="Text Box 13"/>
          <p:cNvSpPr txBox="1">
            <a:spLocks noChangeArrowheads="1"/>
          </p:cNvSpPr>
          <p:nvPr/>
        </p:nvSpPr>
        <p:spPr bwMode="auto">
          <a:xfrm>
            <a:off x="5295900" y="3352800"/>
            <a:ext cx="1179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9900"/>
                </a:solidFill>
                <a:latin typeface="Tahoma" pitchFamily="34" charset="0"/>
              </a:rPr>
              <a:t>1974 -</a:t>
            </a:r>
          </a:p>
        </p:txBody>
      </p:sp>
      <p:sp>
        <p:nvSpPr>
          <p:cNvPr id="42000" name="Text Box 14"/>
          <p:cNvSpPr txBox="1">
            <a:spLocks noChangeArrowheads="1"/>
          </p:cNvSpPr>
          <p:nvPr/>
        </p:nvSpPr>
        <p:spPr bwMode="auto">
          <a:xfrm>
            <a:off x="5583238" y="2219325"/>
            <a:ext cx="11795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9900"/>
                </a:solidFill>
                <a:latin typeface="Tahoma" pitchFamily="34" charset="0"/>
              </a:rPr>
              <a:t>1999 -</a:t>
            </a:r>
          </a:p>
        </p:txBody>
      </p:sp>
      <p:sp>
        <p:nvSpPr>
          <p:cNvPr id="42001" name="Text Box 15"/>
          <p:cNvSpPr txBox="1">
            <a:spLocks noChangeArrowheads="1"/>
          </p:cNvSpPr>
          <p:nvPr/>
        </p:nvSpPr>
        <p:spPr bwMode="auto">
          <a:xfrm>
            <a:off x="6983413" y="5099050"/>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1</a:t>
            </a:r>
          </a:p>
        </p:txBody>
      </p:sp>
      <p:sp>
        <p:nvSpPr>
          <p:cNvPr id="42002" name="Text Box 16"/>
          <p:cNvSpPr txBox="1">
            <a:spLocks noChangeArrowheads="1"/>
          </p:cNvSpPr>
          <p:nvPr/>
        </p:nvSpPr>
        <p:spPr bwMode="auto">
          <a:xfrm>
            <a:off x="6983413" y="1646238"/>
            <a:ext cx="2047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+-7 Bilhões</a:t>
            </a:r>
          </a:p>
        </p:txBody>
      </p:sp>
      <p:sp>
        <p:nvSpPr>
          <p:cNvPr id="42003" name="Text Box 17"/>
          <p:cNvSpPr txBox="1">
            <a:spLocks noChangeArrowheads="1"/>
          </p:cNvSpPr>
          <p:nvPr/>
        </p:nvSpPr>
        <p:spPr bwMode="auto">
          <a:xfrm>
            <a:off x="6983413" y="2798763"/>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5</a:t>
            </a:r>
          </a:p>
        </p:txBody>
      </p:sp>
      <p:sp>
        <p:nvSpPr>
          <p:cNvPr id="42004" name="Text Box 18"/>
          <p:cNvSpPr txBox="1">
            <a:spLocks noChangeArrowheads="1"/>
          </p:cNvSpPr>
          <p:nvPr/>
        </p:nvSpPr>
        <p:spPr bwMode="auto">
          <a:xfrm>
            <a:off x="6983413" y="3371850"/>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4</a:t>
            </a:r>
          </a:p>
        </p:txBody>
      </p:sp>
      <p:sp>
        <p:nvSpPr>
          <p:cNvPr id="42005" name="Text Box 19"/>
          <p:cNvSpPr txBox="1">
            <a:spLocks noChangeArrowheads="1"/>
          </p:cNvSpPr>
          <p:nvPr/>
        </p:nvSpPr>
        <p:spPr bwMode="auto">
          <a:xfrm>
            <a:off x="6983413" y="3951288"/>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3</a:t>
            </a:r>
          </a:p>
        </p:txBody>
      </p:sp>
      <p:sp>
        <p:nvSpPr>
          <p:cNvPr id="42006" name="Text Box 20"/>
          <p:cNvSpPr txBox="1">
            <a:spLocks noChangeArrowheads="1"/>
          </p:cNvSpPr>
          <p:nvPr/>
        </p:nvSpPr>
        <p:spPr bwMode="auto">
          <a:xfrm>
            <a:off x="6983413" y="4527550"/>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2</a:t>
            </a:r>
          </a:p>
        </p:txBody>
      </p:sp>
      <p:sp>
        <p:nvSpPr>
          <p:cNvPr id="42007" name="Text Box 21"/>
          <p:cNvSpPr txBox="1">
            <a:spLocks noChangeArrowheads="1"/>
          </p:cNvSpPr>
          <p:nvPr/>
        </p:nvSpPr>
        <p:spPr bwMode="auto">
          <a:xfrm>
            <a:off x="6986588" y="2222500"/>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0000"/>
                </a:solidFill>
                <a:latin typeface="Tahoma" pitchFamily="34" charset="0"/>
              </a:rPr>
              <a:t>6</a:t>
            </a:r>
          </a:p>
        </p:txBody>
      </p:sp>
      <p:sp>
        <p:nvSpPr>
          <p:cNvPr id="42008" name="Text Box 22"/>
          <p:cNvSpPr txBox="1">
            <a:spLocks noChangeArrowheads="1"/>
          </p:cNvSpPr>
          <p:nvPr/>
        </p:nvSpPr>
        <p:spPr bwMode="auto">
          <a:xfrm>
            <a:off x="7805738" y="2495550"/>
            <a:ext cx="473075"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pt-BR" sz="2000" b="1" smtClean="0">
                <a:solidFill>
                  <a:srgbClr val="C00000"/>
                </a:solidFill>
                <a:latin typeface="Tahoma" pitchFamily="34" charset="0"/>
              </a:rPr>
              <a:t>POPULAÇÃO</a:t>
            </a:r>
          </a:p>
        </p:txBody>
      </p:sp>
      <p:sp>
        <p:nvSpPr>
          <p:cNvPr id="42009" name="Rectangle 23"/>
          <p:cNvSpPr>
            <a:spLocks noGrp="1" noChangeArrowheads="1"/>
          </p:cNvSpPr>
          <p:nvPr>
            <p:ph type="title"/>
          </p:nvPr>
        </p:nvSpPr>
        <p:spPr>
          <a:xfrm>
            <a:off x="228600" y="152400"/>
            <a:ext cx="7924800" cy="1143000"/>
          </a:xfrm>
        </p:spPr>
        <p:txBody>
          <a:bodyPr/>
          <a:lstStyle/>
          <a:p>
            <a:pPr eaLnBrk="1" hangingPunct="1"/>
            <a:r>
              <a:rPr lang="en-US" altLang="pt-BR" sz="3600" smtClean="0"/>
              <a:t>O Mundo –</a:t>
            </a:r>
            <a:r>
              <a:rPr lang="en-US" altLang="pt-BR" sz="3600" smtClean="0">
                <a:latin typeface="Arial Black" pitchFamily="34" charset="0"/>
              </a:rPr>
              <a:t>7,0</a:t>
            </a:r>
            <a:r>
              <a:rPr lang="en-US" altLang="pt-BR" sz="3600" smtClean="0"/>
              <a:t> Bilhões de Pessoas</a:t>
            </a:r>
          </a:p>
        </p:txBody>
      </p:sp>
      <p:sp>
        <p:nvSpPr>
          <p:cNvPr id="42010" name="Text Box 1029"/>
          <p:cNvSpPr txBox="1">
            <a:spLocks noChangeArrowheads="1"/>
          </p:cNvSpPr>
          <p:nvPr/>
        </p:nvSpPr>
        <p:spPr bwMode="auto">
          <a:xfrm>
            <a:off x="5468938" y="2795588"/>
            <a:ext cx="11795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pt-BR" sz="2400" b="1" smtClean="0">
                <a:solidFill>
                  <a:srgbClr val="009900"/>
                </a:solidFill>
                <a:latin typeface="Tahoma" pitchFamily="34" charset="0"/>
              </a:rPr>
              <a:t>1987 -</a:t>
            </a:r>
          </a:p>
        </p:txBody>
      </p:sp>
    </p:spTree>
    <p:extLst>
      <p:ext uri="{BB962C8B-B14F-4D97-AF65-F5344CB8AC3E}">
        <p14:creationId xmlns:p14="http://schemas.microsoft.com/office/powerpoint/2010/main" val="85349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tângulo 28"/>
          <p:cNvSpPr/>
          <p:nvPr/>
        </p:nvSpPr>
        <p:spPr>
          <a:xfrm>
            <a:off x="0" y="0"/>
            <a:ext cx="9144000" cy="6858000"/>
          </a:xfrm>
          <a:prstGeom prst="rect">
            <a:avLst/>
          </a:prstGeom>
          <a:solidFill>
            <a:srgbClr val="FFFFFF">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5124" name="Rectangle 23"/>
          <p:cNvSpPr>
            <a:spLocks noGrp="1" noChangeArrowheads="1"/>
          </p:cNvSpPr>
          <p:nvPr>
            <p:ph type="title"/>
          </p:nvPr>
        </p:nvSpPr>
        <p:spPr>
          <a:xfrm>
            <a:off x="228600" y="0"/>
            <a:ext cx="7924800" cy="1143000"/>
          </a:xfrm>
        </p:spPr>
        <p:txBody>
          <a:bodyPr/>
          <a:lstStyle/>
          <a:p>
            <a:pPr eaLnBrk="1" hangingPunct="1"/>
            <a:r>
              <a:rPr lang="pt-BR" sz="3600" b="1" smtClean="0">
                <a:solidFill>
                  <a:srgbClr val="C00000"/>
                </a:solidFill>
              </a:rPr>
              <a:t>AVALIANDO AS “BOAS NOTICIAS”</a:t>
            </a:r>
            <a:endParaRPr lang="en-US" sz="3600" b="1" smtClean="0">
              <a:solidFill>
                <a:srgbClr val="C00000"/>
              </a:solidFill>
            </a:endParaRPr>
          </a:p>
        </p:txBody>
      </p:sp>
      <p:sp>
        <p:nvSpPr>
          <p:cNvPr id="37" name="CaixaDeTexto 36"/>
          <p:cNvSpPr txBox="1"/>
          <p:nvPr/>
        </p:nvSpPr>
        <p:spPr>
          <a:xfrm>
            <a:off x="3286148" y="1215126"/>
            <a:ext cx="5715008" cy="2554545"/>
          </a:xfrm>
          <a:prstGeom prst="rect">
            <a:avLst/>
          </a:prstGeom>
          <a:solidFill>
            <a:srgbClr val="203854"/>
          </a:solidFill>
        </p:spPr>
        <p:style>
          <a:lnRef idx="0">
            <a:schemeClr val="accent1"/>
          </a:lnRef>
          <a:fillRef idx="3">
            <a:schemeClr val="accent1"/>
          </a:fillRef>
          <a:effectRef idx="3">
            <a:schemeClr val="accent1"/>
          </a:effectRef>
          <a:fontRef idx="minor">
            <a:schemeClr val="lt1"/>
          </a:fontRef>
        </p:style>
        <p:txBody>
          <a:bodyPr>
            <a:spAutoFit/>
          </a:bodyPr>
          <a:lstStyle/>
          <a:p>
            <a:pPr fontAlgn="auto">
              <a:spcBef>
                <a:spcPts val="0"/>
              </a:spcBef>
              <a:spcAft>
                <a:spcPts val="0"/>
              </a:spcAft>
              <a:defRPr/>
            </a:pPr>
            <a:r>
              <a:rPr lang="pt-BR" sz="3200" dirty="0">
                <a:solidFill>
                  <a:schemeClr val="bg1"/>
                </a:solidFill>
              </a:rPr>
              <a:t>No ano de 100 </a:t>
            </a:r>
            <a:r>
              <a:rPr lang="pt-BR" sz="3200" dirty="0" err="1">
                <a:solidFill>
                  <a:schemeClr val="bg1"/>
                </a:solidFill>
              </a:rPr>
              <a:t>d.c.</a:t>
            </a:r>
            <a:r>
              <a:rPr lang="pt-BR" sz="3200" dirty="0">
                <a:solidFill>
                  <a:schemeClr val="bg1"/>
                </a:solidFill>
              </a:rPr>
              <a:t>, havia apenas 1 em cada 360 pessoas era um crente ativo. Hoje 1 em cada 9 é um crente ativo (8x1). </a:t>
            </a:r>
          </a:p>
        </p:txBody>
      </p:sp>
      <p:sp>
        <p:nvSpPr>
          <p:cNvPr id="38" name="CaixaDeTexto 37"/>
          <p:cNvSpPr txBox="1">
            <a:spLocks noChangeArrowheads="1"/>
          </p:cNvSpPr>
          <p:nvPr/>
        </p:nvSpPr>
        <p:spPr bwMode="auto">
          <a:xfrm>
            <a:off x="285750" y="6054725"/>
            <a:ext cx="878681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sz="2300" b="1">
                <a:latin typeface="Calibri" pitchFamily="34" charset="0"/>
              </a:rPr>
              <a:t>100             1000           1500          1900          1950          1980          2010</a:t>
            </a:r>
          </a:p>
        </p:txBody>
      </p:sp>
      <p:cxnSp>
        <p:nvCxnSpPr>
          <p:cNvPr id="47" name="Conector reto 46"/>
          <p:cNvCxnSpPr/>
          <p:nvPr/>
        </p:nvCxnSpPr>
        <p:spPr>
          <a:xfrm>
            <a:off x="0" y="5999163"/>
            <a:ext cx="9144000" cy="1587"/>
          </a:xfrm>
          <a:prstGeom prst="line">
            <a:avLst/>
          </a:prstGeom>
        </p:spPr>
        <p:style>
          <a:lnRef idx="3">
            <a:schemeClr val="accent5"/>
          </a:lnRef>
          <a:fillRef idx="0">
            <a:schemeClr val="accent5"/>
          </a:fillRef>
          <a:effectRef idx="2">
            <a:schemeClr val="accent5"/>
          </a:effectRef>
          <a:fontRef idx="minor">
            <a:schemeClr val="tx1"/>
          </a:fontRef>
        </p:style>
      </p:cxnSp>
      <p:grpSp>
        <p:nvGrpSpPr>
          <p:cNvPr id="2" name="Grupo 55"/>
          <p:cNvGrpSpPr>
            <a:grpSpLocks/>
          </p:cNvGrpSpPr>
          <p:nvPr/>
        </p:nvGrpSpPr>
        <p:grpSpPr bwMode="auto">
          <a:xfrm>
            <a:off x="214313" y="4572000"/>
            <a:ext cx="1143000" cy="1358900"/>
            <a:chOff x="214282" y="4572008"/>
            <a:chExt cx="1143008" cy="1358116"/>
          </a:xfrm>
        </p:grpSpPr>
        <p:cxnSp>
          <p:nvCxnSpPr>
            <p:cNvPr id="49" name="Conector de seta reta 48"/>
            <p:cNvCxnSpPr/>
            <p:nvPr/>
          </p:nvCxnSpPr>
          <p:spPr>
            <a:xfrm rot="5400000">
              <a:off x="285217" y="5429556"/>
              <a:ext cx="999548" cy="1588"/>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39" name="CaixaDeTexto 38"/>
            <p:cNvSpPr txBox="1"/>
            <p:nvPr/>
          </p:nvSpPr>
          <p:spPr>
            <a:xfrm>
              <a:off x="214282"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360</a:t>
              </a:r>
            </a:p>
          </p:txBody>
        </p:sp>
      </p:grpSp>
      <p:grpSp>
        <p:nvGrpSpPr>
          <p:cNvPr id="3" name="Grupo 56"/>
          <p:cNvGrpSpPr>
            <a:grpSpLocks/>
          </p:cNvGrpSpPr>
          <p:nvPr/>
        </p:nvGrpSpPr>
        <p:grpSpPr bwMode="auto">
          <a:xfrm>
            <a:off x="1474788" y="4572000"/>
            <a:ext cx="1143000" cy="1357313"/>
            <a:chOff x="1474040" y="4572008"/>
            <a:chExt cx="1143008" cy="1357322"/>
          </a:xfrm>
        </p:grpSpPr>
        <p:cxnSp>
          <p:nvCxnSpPr>
            <p:cNvPr id="50" name="Conector de seta reta 49"/>
            <p:cNvCxnSpPr/>
            <p:nvPr/>
          </p:nvCxnSpPr>
          <p:spPr>
            <a:xfrm rot="5400000">
              <a:off x="1512933" y="5428471"/>
              <a:ext cx="1000132" cy="1588"/>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40" name="CaixaDeTexto 39"/>
            <p:cNvSpPr txBox="1"/>
            <p:nvPr/>
          </p:nvSpPr>
          <p:spPr>
            <a:xfrm>
              <a:off x="1474040"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270</a:t>
              </a:r>
            </a:p>
          </p:txBody>
        </p:sp>
      </p:grpSp>
      <p:grpSp>
        <p:nvGrpSpPr>
          <p:cNvPr id="4" name="Grupo 57"/>
          <p:cNvGrpSpPr>
            <a:grpSpLocks/>
          </p:cNvGrpSpPr>
          <p:nvPr/>
        </p:nvGrpSpPr>
        <p:grpSpPr bwMode="auto">
          <a:xfrm>
            <a:off x="2733675" y="4572000"/>
            <a:ext cx="1143000" cy="1357313"/>
            <a:chOff x="2733798" y="4572008"/>
            <a:chExt cx="1143008" cy="1356528"/>
          </a:xfrm>
        </p:grpSpPr>
        <p:cxnSp>
          <p:nvCxnSpPr>
            <p:cNvPr id="51" name="Conector de seta reta 50"/>
            <p:cNvCxnSpPr/>
            <p:nvPr/>
          </p:nvCxnSpPr>
          <p:spPr>
            <a:xfrm rot="5400000">
              <a:off x="2766635" y="5427969"/>
              <a:ext cx="999547" cy="1587"/>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41" name="CaixaDeTexto 40"/>
            <p:cNvSpPr txBox="1"/>
            <p:nvPr/>
          </p:nvSpPr>
          <p:spPr>
            <a:xfrm>
              <a:off x="2733798"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85</a:t>
              </a:r>
            </a:p>
          </p:txBody>
        </p:sp>
      </p:grpSp>
      <p:grpSp>
        <p:nvGrpSpPr>
          <p:cNvPr id="5" name="Grupo 58"/>
          <p:cNvGrpSpPr>
            <a:grpSpLocks/>
          </p:cNvGrpSpPr>
          <p:nvPr/>
        </p:nvGrpSpPr>
        <p:grpSpPr bwMode="auto">
          <a:xfrm>
            <a:off x="3994150" y="4572000"/>
            <a:ext cx="1143000" cy="1355725"/>
            <a:chOff x="3993556" y="4572008"/>
            <a:chExt cx="1143008" cy="1355734"/>
          </a:xfrm>
        </p:grpSpPr>
        <p:cxnSp>
          <p:nvCxnSpPr>
            <p:cNvPr id="52" name="Conector de seta reta 51"/>
            <p:cNvCxnSpPr/>
            <p:nvPr/>
          </p:nvCxnSpPr>
          <p:spPr>
            <a:xfrm rot="5400000">
              <a:off x="4045151" y="5426883"/>
              <a:ext cx="1000132" cy="1587"/>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42" name="CaixaDeTexto 41"/>
            <p:cNvSpPr txBox="1"/>
            <p:nvPr/>
          </p:nvSpPr>
          <p:spPr>
            <a:xfrm>
              <a:off x="3993556"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40</a:t>
              </a:r>
            </a:p>
          </p:txBody>
        </p:sp>
      </p:grpSp>
      <p:grpSp>
        <p:nvGrpSpPr>
          <p:cNvPr id="6" name="Grupo 59"/>
          <p:cNvGrpSpPr>
            <a:grpSpLocks/>
          </p:cNvGrpSpPr>
          <p:nvPr/>
        </p:nvGrpSpPr>
        <p:grpSpPr bwMode="auto">
          <a:xfrm>
            <a:off x="5253038" y="4572000"/>
            <a:ext cx="1143000" cy="1355725"/>
            <a:chOff x="5253314" y="4572008"/>
            <a:chExt cx="1143008" cy="1354940"/>
          </a:xfrm>
        </p:grpSpPr>
        <p:cxnSp>
          <p:nvCxnSpPr>
            <p:cNvPr id="53" name="Conector de seta reta 52"/>
            <p:cNvCxnSpPr/>
            <p:nvPr/>
          </p:nvCxnSpPr>
          <p:spPr>
            <a:xfrm rot="5400000">
              <a:off x="5338539" y="5426382"/>
              <a:ext cx="999546" cy="1587"/>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43" name="CaixaDeTexto 42"/>
            <p:cNvSpPr txBox="1"/>
            <p:nvPr/>
          </p:nvSpPr>
          <p:spPr>
            <a:xfrm>
              <a:off x="5253314"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30</a:t>
              </a:r>
            </a:p>
          </p:txBody>
        </p:sp>
      </p:grpSp>
      <p:grpSp>
        <p:nvGrpSpPr>
          <p:cNvPr id="7" name="Grupo 60"/>
          <p:cNvGrpSpPr>
            <a:grpSpLocks/>
          </p:cNvGrpSpPr>
          <p:nvPr/>
        </p:nvGrpSpPr>
        <p:grpSpPr bwMode="auto">
          <a:xfrm>
            <a:off x="6513513" y="4572000"/>
            <a:ext cx="1143000" cy="1354138"/>
            <a:chOff x="6513072" y="4572008"/>
            <a:chExt cx="1143008" cy="1354146"/>
          </a:xfrm>
        </p:grpSpPr>
        <p:cxnSp>
          <p:nvCxnSpPr>
            <p:cNvPr id="54" name="Conector de seta reta 53"/>
            <p:cNvCxnSpPr/>
            <p:nvPr/>
          </p:nvCxnSpPr>
          <p:spPr>
            <a:xfrm rot="5400000">
              <a:off x="6605941" y="5425295"/>
              <a:ext cx="1000131" cy="1588"/>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44" name="CaixaDeTexto 43"/>
            <p:cNvSpPr txBox="1"/>
            <p:nvPr/>
          </p:nvSpPr>
          <p:spPr>
            <a:xfrm>
              <a:off x="6513072"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15</a:t>
              </a:r>
            </a:p>
          </p:txBody>
        </p:sp>
      </p:grpSp>
      <p:grpSp>
        <p:nvGrpSpPr>
          <p:cNvPr id="8" name="Grupo 61"/>
          <p:cNvGrpSpPr>
            <a:grpSpLocks/>
          </p:cNvGrpSpPr>
          <p:nvPr/>
        </p:nvGrpSpPr>
        <p:grpSpPr bwMode="auto">
          <a:xfrm>
            <a:off x="7772400" y="4572000"/>
            <a:ext cx="1143000" cy="1354138"/>
            <a:chOff x="7772830" y="4572008"/>
            <a:chExt cx="1143008" cy="1353352"/>
          </a:xfrm>
        </p:grpSpPr>
        <p:cxnSp>
          <p:nvCxnSpPr>
            <p:cNvPr id="55" name="Conector de seta reta 54"/>
            <p:cNvCxnSpPr/>
            <p:nvPr/>
          </p:nvCxnSpPr>
          <p:spPr>
            <a:xfrm rot="5400000">
              <a:off x="7846943" y="5424794"/>
              <a:ext cx="999544" cy="1587"/>
            </a:xfrm>
            <a:prstGeom prst="straightConnector1">
              <a:avLst/>
            </a:prstGeom>
            <a:ln w="57150">
              <a:solidFill>
                <a:srgbClr val="860000"/>
              </a:solidFill>
              <a:tailEnd type="arrow"/>
            </a:ln>
          </p:spPr>
          <p:style>
            <a:lnRef idx="1">
              <a:schemeClr val="accent1"/>
            </a:lnRef>
            <a:fillRef idx="0">
              <a:schemeClr val="accent1"/>
            </a:fillRef>
            <a:effectRef idx="0">
              <a:schemeClr val="accent1"/>
            </a:effectRef>
            <a:fontRef idx="minor">
              <a:schemeClr val="tx1"/>
            </a:fontRef>
          </p:style>
        </p:cxnSp>
        <p:sp>
          <p:nvSpPr>
            <p:cNvPr id="45" name="CaixaDeTexto 44"/>
            <p:cNvSpPr txBox="1"/>
            <p:nvPr/>
          </p:nvSpPr>
          <p:spPr>
            <a:xfrm>
              <a:off x="7772830" y="4572008"/>
              <a:ext cx="1143008" cy="630942"/>
            </a:xfrm>
            <a:prstGeom prst="rect">
              <a:avLst/>
            </a:prstGeom>
            <a:solidFill>
              <a:srgbClr val="860000"/>
            </a:solidFill>
            <a:scene3d>
              <a:camera prst="orthographicFront"/>
              <a:lightRig rig="threePt" dir="t"/>
            </a:scene3d>
            <a:sp3d>
              <a:bevelT/>
            </a:sp3d>
          </p:spPr>
          <p:txBody>
            <a:bodyPr>
              <a:spAutoFit/>
            </a:bodyPr>
            <a:lstStyle/>
            <a:p>
              <a:pPr algn="ctr" fontAlgn="auto">
                <a:spcBef>
                  <a:spcPts val="0"/>
                </a:spcBef>
                <a:spcAft>
                  <a:spcPts val="0"/>
                </a:spcAft>
                <a:defRPr/>
              </a:pPr>
              <a:r>
                <a:rPr lang="pt-BR" sz="3500" b="1" dirty="0">
                  <a:solidFill>
                    <a:schemeClr val="bg1"/>
                  </a:solidFill>
                  <a:latin typeface="+mn-lt"/>
                  <a:cs typeface="+mn-cs"/>
                </a:rPr>
                <a:t>8</a:t>
              </a:r>
            </a:p>
          </p:txBody>
        </p:sp>
      </p:grpSp>
    </p:spTree>
    <p:extLst>
      <p:ext uri="{BB962C8B-B14F-4D97-AF65-F5344CB8AC3E}">
        <p14:creationId xmlns:p14="http://schemas.microsoft.com/office/powerpoint/2010/main" val="1142993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 presetClass="entr" presetSubtype="16"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ox(in)">
                                      <p:cBhvr>
                                        <p:cTn id="12" dur="1000"/>
                                        <p:tgtEl>
                                          <p:spTgt spid="38"/>
                                        </p:tgtEl>
                                      </p:cBhvr>
                                    </p:animEffect>
                                  </p:childTnLst>
                                </p:cTn>
                              </p:par>
                              <p:par>
                                <p:cTn id="13" presetID="4" presetClass="entr" presetSubtype="16"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box(in)">
                                      <p:cBhvr>
                                        <p:cTn id="15" dur="500"/>
                                        <p:tgtEl>
                                          <p:spTgt spid="4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7"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7"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7"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anim calcmode="lin" valueType="num">
                                      <p:cBhvr>
                                        <p:cTn id="35" dur="500" fill="hold"/>
                                        <p:tgtEl>
                                          <p:spTgt spid="4"/>
                                        </p:tgtEl>
                                        <p:attrNameLst>
                                          <p:attrName>ppt_x</p:attrName>
                                        </p:attrNameLst>
                                      </p:cBhvr>
                                      <p:tavLst>
                                        <p:tav tm="0">
                                          <p:val>
                                            <p:strVal val="#ppt_x"/>
                                          </p:val>
                                        </p:tav>
                                        <p:tav tm="100000">
                                          <p:val>
                                            <p:strVal val="#ppt_x"/>
                                          </p:val>
                                        </p:tav>
                                      </p:tavLst>
                                    </p:anim>
                                    <p:anim calcmode="lin" valueType="num">
                                      <p:cBhvr>
                                        <p:cTn id="36"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7"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7"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anim calcmode="lin" valueType="num">
                                      <p:cBhvr>
                                        <p:cTn id="49" dur="500" fill="hold"/>
                                        <p:tgtEl>
                                          <p:spTgt spid="6"/>
                                        </p:tgtEl>
                                        <p:attrNameLst>
                                          <p:attrName>ppt_x</p:attrName>
                                        </p:attrNameLst>
                                      </p:cBhvr>
                                      <p:tavLst>
                                        <p:tav tm="0">
                                          <p:val>
                                            <p:strVal val="#ppt_x"/>
                                          </p:val>
                                        </p:tav>
                                        <p:tav tm="100000">
                                          <p:val>
                                            <p:strVal val="#ppt_x"/>
                                          </p:val>
                                        </p:tav>
                                      </p:tavLst>
                                    </p:anim>
                                    <p:anim calcmode="lin" valueType="num">
                                      <p:cBhvr>
                                        <p:cTn id="50"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47"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anim calcmode="lin" valueType="num">
                                      <p:cBhvr>
                                        <p:cTn id="56" dur="500" fill="hold"/>
                                        <p:tgtEl>
                                          <p:spTgt spid="7"/>
                                        </p:tgtEl>
                                        <p:attrNameLst>
                                          <p:attrName>ppt_x</p:attrName>
                                        </p:attrNameLst>
                                      </p:cBhvr>
                                      <p:tavLst>
                                        <p:tav tm="0">
                                          <p:val>
                                            <p:strVal val="#ppt_x"/>
                                          </p:val>
                                        </p:tav>
                                        <p:tav tm="100000">
                                          <p:val>
                                            <p:strVal val="#ppt_x"/>
                                          </p:val>
                                        </p:tav>
                                      </p:tavLst>
                                    </p:anim>
                                    <p:anim calcmode="lin" valueType="num">
                                      <p:cBhvr>
                                        <p:cTn id="57"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47" presetClass="entr" presetSubtype="0"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anim calcmode="lin" valueType="num">
                                      <p:cBhvr>
                                        <p:cTn id="63" dur="500" fill="hold"/>
                                        <p:tgtEl>
                                          <p:spTgt spid="8"/>
                                        </p:tgtEl>
                                        <p:attrNameLst>
                                          <p:attrName>ppt_x</p:attrName>
                                        </p:attrNameLst>
                                      </p:cBhvr>
                                      <p:tavLst>
                                        <p:tav tm="0">
                                          <p:val>
                                            <p:strVal val="#ppt_x"/>
                                          </p:val>
                                        </p:tav>
                                        <p:tav tm="100000">
                                          <p:val>
                                            <p:strVal val="#ppt_x"/>
                                          </p:val>
                                        </p:tav>
                                      </p:tavLst>
                                    </p:anim>
                                    <p:anim calcmode="lin" valueType="num">
                                      <p:cBhvr>
                                        <p:cTn id="64"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tângulo 28"/>
          <p:cNvSpPr/>
          <p:nvPr/>
        </p:nvSpPr>
        <p:spPr>
          <a:xfrm>
            <a:off x="0" y="0"/>
            <a:ext cx="9144000" cy="6858000"/>
          </a:xfrm>
          <a:prstGeom prst="rect">
            <a:avLst/>
          </a:prstGeom>
          <a:solidFill>
            <a:srgbClr val="FFFFFF">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48" name="Rectangle 23"/>
          <p:cNvSpPr>
            <a:spLocks noGrp="1" noChangeArrowheads="1"/>
          </p:cNvSpPr>
          <p:nvPr>
            <p:ph type="title"/>
          </p:nvPr>
        </p:nvSpPr>
        <p:spPr>
          <a:xfrm>
            <a:off x="228600" y="0"/>
            <a:ext cx="7924800" cy="1143000"/>
          </a:xfrm>
        </p:spPr>
        <p:txBody>
          <a:bodyPr/>
          <a:lstStyle/>
          <a:p>
            <a:pPr eaLnBrk="1" hangingPunct="1"/>
            <a:r>
              <a:rPr lang="pt-BR" sz="3600" b="1" smtClean="0">
                <a:solidFill>
                  <a:srgbClr val="C00000"/>
                </a:solidFill>
              </a:rPr>
              <a:t>AVALIANDO AS “BOAS NOTICIAS”</a:t>
            </a:r>
            <a:endParaRPr lang="en-US" sz="3600" b="1" smtClean="0">
              <a:solidFill>
                <a:srgbClr val="C00000"/>
              </a:solidFill>
            </a:endParaRPr>
          </a:p>
        </p:txBody>
      </p:sp>
      <p:sp>
        <p:nvSpPr>
          <p:cNvPr id="37" name="CaixaDeTexto 36"/>
          <p:cNvSpPr txBox="1"/>
          <p:nvPr/>
        </p:nvSpPr>
        <p:spPr>
          <a:xfrm>
            <a:off x="142844" y="896479"/>
            <a:ext cx="5429256" cy="2246769"/>
          </a:xfrm>
          <a:prstGeom prst="rect">
            <a:avLst/>
          </a:prstGeom>
          <a:solidFill>
            <a:srgbClr val="203854"/>
          </a:solidFill>
        </p:spPr>
        <p:style>
          <a:lnRef idx="0">
            <a:schemeClr val="accent1"/>
          </a:lnRef>
          <a:fillRef idx="3">
            <a:schemeClr val="accent1"/>
          </a:fillRef>
          <a:effectRef idx="3">
            <a:schemeClr val="accent1"/>
          </a:effectRef>
          <a:fontRef idx="minor">
            <a:schemeClr val="lt1"/>
          </a:fontRef>
        </p:style>
        <p:txBody>
          <a:bodyPr>
            <a:spAutoFit/>
          </a:bodyPr>
          <a:lstStyle/>
          <a:p>
            <a:pPr fontAlgn="auto">
              <a:spcBef>
                <a:spcPts val="0"/>
              </a:spcBef>
              <a:spcAft>
                <a:spcPts val="0"/>
              </a:spcAft>
              <a:defRPr/>
            </a:pPr>
            <a:r>
              <a:rPr lang="pt-BR" sz="3500" dirty="0">
                <a:solidFill>
                  <a:schemeClr val="bg1"/>
                </a:solidFill>
              </a:rPr>
              <a:t>Em 100 </a:t>
            </a:r>
            <a:r>
              <a:rPr lang="pt-BR" sz="3500" dirty="0" err="1">
                <a:solidFill>
                  <a:schemeClr val="bg1"/>
                </a:solidFill>
              </a:rPr>
              <a:t>d.c.</a:t>
            </a:r>
            <a:r>
              <a:rPr lang="pt-BR" sz="3500" dirty="0">
                <a:solidFill>
                  <a:schemeClr val="bg1"/>
                </a:solidFill>
              </a:rPr>
              <a:t> existiam 12 grupos de povos não-alcançados por cada igreja local.</a:t>
            </a:r>
          </a:p>
        </p:txBody>
      </p:sp>
      <p:sp>
        <p:nvSpPr>
          <p:cNvPr id="6152" name="CaixaDeTexto 37"/>
          <p:cNvSpPr txBox="1">
            <a:spLocks noChangeArrowheads="1"/>
          </p:cNvSpPr>
          <p:nvPr/>
        </p:nvSpPr>
        <p:spPr bwMode="auto">
          <a:xfrm>
            <a:off x="285750" y="6054725"/>
            <a:ext cx="878681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sz="2300" b="1">
                <a:latin typeface="Calibri" pitchFamily="34" charset="0"/>
              </a:rPr>
              <a:t>100             1000           1500          1900          1950          1980          2010</a:t>
            </a:r>
          </a:p>
        </p:txBody>
      </p:sp>
      <p:cxnSp>
        <p:nvCxnSpPr>
          <p:cNvPr id="47" name="Conector reto 46"/>
          <p:cNvCxnSpPr/>
          <p:nvPr/>
        </p:nvCxnSpPr>
        <p:spPr>
          <a:xfrm>
            <a:off x="0" y="5999163"/>
            <a:ext cx="9144000" cy="1587"/>
          </a:xfrm>
          <a:prstGeom prst="line">
            <a:avLst/>
          </a:prstGeom>
        </p:spPr>
        <p:style>
          <a:lnRef idx="3">
            <a:schemeClr val="accent5"/>
          </a:lnRef>
          <a:fillRef idx="0">
            <a:schemeClr val="accent5"/>
          </a:fillRef>
          <a:effectRef idx="2">
            <a:schemeClr val="accent5"/>
          </a:effectRef>
          <a:fontRef idx="minor">
            <a:schemeClr val="tx1"/>
          </a:fontRef>
        </p:style>
      </p:cxnSp>
      <p:grpSp>
        <p:nvGrpSpPr>
          <p:cNvPr id="2" name="Grupo 69"/>
          <p:cNvGrpSpPr>
            <a:grpSpLocks/>
          </p:cNvGrpSpPr>
          <p:nvPr/>
        </p:nvGrpSpPr>
        <p:grpSpPr bwMode="auto">
          <a:xfrm>
            <a:off x="182563" y="3830638"/>
            <a:ext cx="928687" cy="2027237"/>
            <a:chOff x="182033" y="3830677"/>
            <a:chExt cx="928694" cy="2027215"/>
          </a:xfrm>
        </p:grpSpPr>
        <p:pic>
          <p:nvPicPr>
            <p:cNvPr id="30" name="Picture 2"/>
            <p:cNvPicPr>
              <a:picLocks noChangeAspect="1" noChangeArrowheads="1"/>
            </p:cNvPicPr>
            <p:nvPr/>
          </p:nvPicPr>
          <p:blipFill>
            <a:blip r:embed="rId3" cstate="print"/>
            <a:srcRect/>
            <a:stretch>
              <a:fillRect/>
            </a:stretch>
          </p:blipFill>
          <p:spPr bwMode="auto">
            <a:xfrm>
              <a:off x="246531" y="4500570"/>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31" name="Retângulo 30"/>
            <p:cNvSpPr/>
            <p:nvPr/>
          </p:nvSpPr>
          <p:spPr>
            <a:xfrm>
              <a:off x="247120" y="5643582"/>
              <a:ext cx="857256" cy="214310"/>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77" name="CaixaDeTexto 61"/>
            <p:cNvSpPr txBox="1">
              <a:spLocks noChangeArrowheads="1"/>
            </p:cNvSpPr>
            <p:nvPr/>
          </p:nvSpPr>
          <p:spPr bwMode="auto">
            <a:xfrm>
              <a:off x="182033" y="3830677"/>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1/12</a:t>
              </a:r>
            </a:p>
          </p:txBody>
        </p:sp>
      </p:grpSp>
      <p:grpSp>
        <p:nvGrpSpPr>
          <p:cNvPr id="3" name="Grupo 70"/>
          <p:cNvGrpSpPr>
            <a:grpSpLocks/>
          </p:cNvGrpSpPr>
          <p:nvPr/>
        </p:nvGrpSpPr>
        <p:grpSpPr bwMode="auto">
          <a:xfrm>
            <a:off x="1531938" y="3740150"/>
            <a:ext cx="928687" cy="2103438"/>
            <a:chOff x="1532415" y="3740061"/>
            <a:chExt cx="928694" cy="2103265"/>
          </a:xfrm>
        </p:grpSpPr>
        <p:pic>
          <p:nvPicPr>
            <p:cNvPr id="32" name="Picture 2"/>
            <p:cNvPicPr>
              <a:picLocks noChangeAspect="1" noChangeArrowheads="1"/>
            </p:cNvPicPr>
            <p:nvPr/>
          </p:nvPicPr>
          <p:blipFill>
            <a:blip r:embed="rId3" cstate="print"/>
            <a:srcRect/>
            <a:stretch>
              <a:fillRect/>
            </a:stretch>
          </p:blipFill>
          <p:spPr bwMode="auto">
            <a:xfrm>
              <a:off x="1558541" y="4396066"/>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33" name="Retângulo 32"/>
            <p:cNvSpPr/>
            <p:nvPr/>
          </p:nvSpPr>
          <p:spPr>
            <a:xfrm>
              <a:off x="1557815" y="5590934"/>
              <a:ext cx="857256" cy="252392"/>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74" name="CaixaDeTexto 62"/>
            <p:cNvSpPr txBox="1">
              <a:spLocks noChangeArrowheads="1"/>
            </p:cNvSpPr>
            <p:nvPr/>
          </p:nvSpPr>
          <p:spPr bwMode="auto">
            <a:xfrm>
              <a:off x="1532415" y="3740061"/>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1/5</a:t>
              </a:r>
            </a:p>
          </p:txBody>
        </p:sp>
      </p:grpSp>
      <p:grpSp>
        <p:nvGrpSpPr>
          <p:cNvPr id="4" name="Grupo 71"/>
          <p:cNvGrpSpPr>
            <a:grpSpLocks/>
          </p:cNvGrpSpPr>
          <p:nvPr/>
        </p:nvGrpSpPr>
        <p:grpSpPr bwMode="auto">
          <a:xfrm>
            <a:off x="2825750" y="3673475"/>
            <a:ext cx="928688" cy="2166938"/>
            <a:chOff x="2825239" y="3673921"/>
            <a:chExt cx="928694" cy="2166216"/>
          </a:xfrm>
        </p:grpSpPr>
        <p:pic>
          <p:nvPicPr>
            <p:cNvPr id="34" name="Picture 2"/>
            <p:cNvPicPr>
              <a:picLocks noChangeAspect="1" noChangeArrowheads="1"/>
            </p:cNvPicPr>
            <p:nvPr/>
          </p:nvPicPr>
          <p:blipFill>
            <a:blip r:embed="rId3" cstate="print"/>
            <a:srcRect/>
            <a:stretch>
              <a:fillRect/>
            </a:stretch>
          </p:blipFill>
          <p:spPr bwMode="auto">
            <a:xfrm>
              <a:off x="2870551" y="4343814"/>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35" name="Retângulo 34"/>
            <p:cNvSpPr/>
            <p:nvPr/>
          </p:nvSpPr>
          <p:spPr>
            <a:xfrm>
              <a:off x="2871277" y="5552895"/>
              <a:ext cx="857256" cy="287242"/>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71" name="CaixaDeTexto 63"/>
            <p:cNvSpPr txBox="1">
              <a:spLocks noChangeArrowheads="1"/>
            </p:cNvSpPr>
            <p:nvPr/>
          </p:nvSpPr>
          <p:spPr bwMode="auto">
            <a:xfrm>
              <a:off x="2825239" y="3673921"/>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1/1</a:t>
              </a:r>
            </a:p>
          </p:txBody>
        </p:sp>
      </p:grpSp>
      <p:grpSp>
        <p:nvGrpSpPr>
          <p:cNvPr id="5" name="Grupo 72"/>
          <p:cNvGrpSpPr>
            <a:grpSpLocks/>
          </p:cNvGrpSpPr>
          <p:nvPr/>
        </p:nvGrpSpPr>
        <p:grpSpPr bwMode="auto">
          <a:xfrm>
            <a:off x="4071938" y="3538538"/>
            <a:ext cx="928687" cy="2311400"/>
            <a:chOff x="4071934" y="3538810"/>
            <a:chExt cx="928694" cy="2311508"/>
          </a:xfrm>
        </p:grpSpPr>
        <p:pic>
          <p:nvPicPr>
            <p:cNvPr id="46" name="Picture 2"/>
            <p:cNvPicPr>
              <a:picLocks noChangeAspect="1" noChangeArrowheads="1"/>
            </p:cNvPicPr>
            <p:nvPr/>
          </p:nvPicPr>
          <p:blipFill>
            <a:blip r:embed="rId3" cstate="print"/>
            <a:srcRect/>
            <a:stretch>
              <a:fillRect/>
            </a:stretch>
          </p:blipFill>
          <p:spPr bwMode="auto">
            <a:xfrm>
              <a:off x="4117246" y="4167872"/>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48" name="Retângulo 47"/>
            <p:cNvSpPr/>
            <p:nvPr/>
          </p:nvSpPr>
          <p:spPr>
            <a:xfrm>
              <a:off x="4117971" y="5381983"/>
              <a:ext cx="857256" cy="468335"/>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68" name="CaixaDeTexto 65"/>
            <p:cNvSpPr txBox="1">
              <a:spLocks noChangeArrowheads="1"/>
            </p:cNvSpPr>
            <p:nvPr/>
          </p:nvSpPr>
          <p:spPr bwMode="auto">
            <a:xfrm>
              <a:off x="4071934" y="3538810"/>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10/1</a:t>
              </a:r>
            </a:p>
          </p:txBody>
        </p:sp>
      </p:grpSp>
      <p:grpSp>
        <p:nvGrpSpPr>
          <p:cNvPr id="6" name="Grupo 73"/>
          <p:cNvGrpSpPr>
            <a:grpSpLocks/>
          </p:cNvGrpSpPr>
          <p:nvPr/>
        </p:nvGrpSpPr>
        <p:grpSpPr bwMode="auto">
          <a:xfrm>
            <a:off x="5286375" y="3111500"/>
            <a:ext cx="928688" cy="2720975"/>
            <a:chOff x="5286380" y="3110999"/>
            <a:chExt cx="928694" cy="2720767"/>
          </a:xfrm>
        </p:grpSpPr>
        <p:pic>
          <p:nvPicPr>
            <p:cNvPr id="56" name="Picture 2"/>
            <p:cNvPicPr>
              <a:picLocks noChangeAspect="1" noChangeArrowheads="1"/>
            </p:cNvPicPr>
            <p:nvPr/>
          </p:nvPicPr>
          <p:blipFill>
            <a:blip r:embed="rId3" cstate="print"/>
            <a:srcRect/>
            <a:stretch>
              <a:fillRect/>
            </a:stretch>
          </p:blipFill>
          <p:spPr bwMode="auto">
            <a:xfrm>
              <a:off x="5350878" y="3696391"/>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57" name="Retângulo 56"/>
            <p:cNvSpPr/>
            <p:nvPr/>
          </p:nvSpPr>
          <p:spPr>
            <a:xfrm>
              <a:off x="5351468" y="4876164"/>
              <a:ext cx="857256" cy="955602"/>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65" name="CaixaDeTexto 66"/>
            <p:cNvSpPr txBox="1">
              <a:spLocks noChangeArrowheads="1"/>
            </p:cNvSpPr>
            <p:nvPr/>
          </p:nvSpPr>
          <p:spPr bwMode="auto">
            <a:xfrm>
              <a:off x="5286380" y="3110999"/>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33/1</a:t>
              </a:r>
            </a:p>
          </p:txBody>
        </p:sp>
      </p:grpSp>
      <p:grpSp>
        <p:nvGrpSpPr>
          <p:cNvPr id="7" name="Grupo 74"/>
          <p:cNvGrpSpPr>
            <a:grpSpLocks/>
          </p:cNvGrpSpPr>
          <p:nvPr/>
        </p:nvGrpSpPr>
        <p:grpSpPr bwMode="auto">
          <a:xfrm>
            <a:off x="6461125" y="2286000"/>
            <a:ext cx="1077913" cy="3552825"/>
            <a:chOff x="6461637" y="2285992"/>
            <a:chExt cx="1077693" cy="3552713"/>
          </a:xfrm>
        </p:grpSpPr>
        <p:pic>
          <p:nvPicPr>
            <p:cNvPr id="58" name="Picture 2"/>
            <p:cNvPicPr>
              <a:picLocks noChangeAspect="1" noChangeArrowheads="1"/>
            </p:cNvPicPr>
            <p:nvPr/>
          </p:nvPicPr>
          <p:blipFill>
            <a:blip r:embed="rId3" cstate="print"/>
            <a:srcRect/>
            <a:stretch>
              <a:fillRect/>
            </a:stretch>
          </p:blipFill>
          <p:spPr bwMode="auto">
            <a:xfrm>
              <a:off x="6610636" y="2839135"/>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59" name="Retângulo 58"/>
            <p:cNvSpPr/>
            <p:nvPr/>
          </p:nvSpPr>
          <p:spPr>
            <a:xfrm>
              <a:off x="6610832" y="4033775"/>
              <a:ext cx="857075" cy="1804930"/>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162" name="CaixaDeTexto 67"/>
            <p:cNvSpPr txBox="1">
              <a:spLocks noChangeArrowheads="1"/>
            </p:cNvSpPr>
            <p:nvPr/>
          </p:nvSpPr>
          <p:spPr bwMode="auto">
            <a:xfrm>
              <a:off x="6461637" y="2285992"/>
              <a:ext cx="107769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162/1</a:t>
              </a:r>
            </a:p>
          </p:txBody>
        </p:sp>
      </p:grpSp>
    </p:spTree>
    <p:extLst>
      <p:ext uri="{BB962C8B-B14F-4D97-AF65-F5344CB8AC3E}">
        <p14:creationId xmlns:p14="http://schemas.microsoft.com/office/powerpoint/2010/main" val="3935638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7"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7"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7"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7"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7"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tângulo 28"/>
          <p:cNvSpPr/>
          <p:nvPr/>
        </p:nvSpPr>
        <p:spPr>
          <a:xfrm>
            <a:off x="0" y="0"/>
            <a:ext cx="9144000" cy="6858000"/>
          </a:xfrm>
          <a:prstGeom prst="rect">
            <a:avLst/>
          </a:prstGeom>
          <a:solidFill>
            <a:srgbClr val="FFFFFF">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172" name="Rectangle 23"/>
          <p:cNvSpPr>
            <a:spLocks noGrp="1" noChangeArrowheads="1"/>
          </p:cNvSpPr>
          <p:nvPr>
            <p:ph type="title"/>
          </p:nvPr>
        </p:nvSpPr>
        <p:spPr>
          <a:xfrm>
            <a:off x="228600" y="0"/>
            <a:ext cx="7924800" cy="1143000"/>
          </a:xfrm>
        </p:spPr>
        <p:txBody>
          <a:bodyPr/>
          <a:lstStyle/>
          <a:p>
            <a:pPr eaLnBrk="1" hangingPunct="1"/>
            <a:r>
              <a:rPr lang="pt-BR" sz="3600" b="1" smtClean="0">
                <a:solidFill>
                  <a:srgbClr val="C00000"/>
                </a:solidFill>
              </a:rPr>
              <a:t>AVALIANDO AS “BOAS NOTICIAS”</a:t>
            </a:r>
            <a:endParaRPr lang="en-US" sz="3600" b="1" smtClean="0">
              <a:solidFill>
                <a:srgbClr val="C00000"/>
              </a:solidFill>
            </a:endParaRPr>
          </a:p>
        </p:txBody>
      </p:sp>
      <p:sp>
        <p:nvSpPr>
          <p:cNvPr id="37" name="CaixaDeTexto 36"/>
          <p:cNvSpPr txBox="1"/>
          <p:nvPr/>
        </p:nvSpPr>
        <p:spPr>
          <a:xfrm>
            <a:off x="142844" y="896479"/>
            <a:ext cx="5429256" cy="1815882"/>
          </a:xfrm>
          <a:prstGeom prst="rect">
            <a:avLst/>
          </a:prstGeom>
          <a:solidFill>
            <a:srgbClr val="203854"/>
          </a:solidFill>
        </p:spPr>
        <p:style>
          <a:lnRef idx="0">
            <a:schemeClr val="accent1"/>
          </a:lnRef>
          <a:fillRef idx="3">
            <a:schemeClr val="accent1"/>
          </a:fillRef>
          <a:effectRef idx="3">
            <a:schemeClr val="accent1"/>
          </a:effectRef>
          <a:fontRef idx="minor">
            <a:schemeClr val="lt1"/>
          </a:fontRef>
        </p:style>
        <p:txBody>
          <a:bodyPr>
            <a:spAutoFit/>
          </a:bodyPr>
          <a:lstStyle/>
          <a:p>
            <a:pPr fontAlgn="auto">
              <a:spcBef>
                <a:spcPts val="0"/>
              </a:spcBef>
              <a:spcAft>
                <a:spcPts val="0"/>
              </a:spcAft>
              <a:defRPr/>
            </a:pPr>
            <a:r>
              <a:rPr lang="pt-BR" sz="2800" dirty="0" smtClean="0">
                <a:solidFill>
                  <a:schemeClr val="bg1"/>
                </a:solidFill>
              </a:rPr>
              <a:t>Em 2010 com </a:t>
            </a:r>
            <a:r>
              <a:rPr lang="pt-BR" sz="2800" dirty="0">
                <a:solidFill>
                  <a:schemeClr val="bg1"/>
                </a:solidFill>
              </a:rPr>
              <a:t>mais de 8 milhões de igrejas no mundo, existem 1000 para cada povo não-alcançado. </a:t>
            </a:r>
          </a:p>
        </p:txBody>
      </p:sp>
      <p:sp>
        <p:nvSpPr>
          <p:cNvPr id="7176" name="CaixaDeTexto 37"/>
          <p:cNvSpPr txBox="1">
            <a:spLocks noChangeArrowheads="1"/>
          </p:cNvSpPr>
          <p:nvPr/>
        </p:nvSpPr>
        <p:spPr bwMode="auto">
          <a:xfrm>
            <a:off x="285750" y="6054725"/>
            <a:ext cx="878681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sz="2300" b="1">
                <a:latin typeface="Calibri" pitchFamily="34" charset="0"/>
              </a:rPr>
              <a:t>100             1000           1500          1900          1950          1980          2010</a:t>
            </a:r>
          </a:p>
        </p:txBody>
      </p:sp>
      <p:cxnSp>
        <p:nvCxnSpPr>
          <p:cNvPr id="47" name="Conector reto 46"/>
          <p:cNvCxnSpPr/>
          <p:nvPr/>
        </p:nvCxnSpPr>
        <p:spPr>
          <a:xfrm>
            <a:off x="0" y="5999163"/>
            <a:ext cx="9144000" cy="1587"/>
          </a:xfrm>
          <a:prstGeom prst="line">
            <a:avLst/>
          </a:prstGeom>
        </p:spPr>
        <p:style>
          <a:lnRef idx="3">
            <a:schemeClr val="accent5"/>
          </a:lnRef>
          <a:fillRef idx="0">
            <a:schemeClr val="accent5"/>
          </a:fillRef>
          <a:effectRef idx="2">
            <a:schemeClr val="accent5"/>
          </a:effectRef>
          <a:fontRef idx="minor">
            <a:schemeClr val="tx1"/>
          </a:fontRef>
        </p:style>
      </p:cxnSp>
      <p:grpSp>
        <p:nvGrpSpPr>
          <p:cNvPr id="7178" name="Grupo 69"/>
          <p:cNvGrpSpPr>
            <a:grpSpLocks/>
          </p:cNvGrpSpPr>
          <p:nvPr/>
        </p:nvGrpSpPr>
        <p:grpSpPr bwMode="auto">
          <a:xfrm>
            <a:off x="182563" y="3830638"/>
            <a:ext cx="928687" cy="2027237"/>
            <a:chOff x="182033" y="3830677"/>
            <a:chExt cx="928694" cy="2027215"/>
          </a:xfrm>
        </p:grpSpPr>
        <p:pic>
          <p:nvPicPr>
            <p:cNvPr id="30" name="Picture 2"/>
            <p:cNvPicPr>
              <a:picLocks noChangeAspect="1" noChangeArrowheads="1"/>
            </p:cNvPicPr>
            <p:nvPr/>
          </p:nvPicPr>
          <p:blipFill>
            <a:blip r:embed="rId3" cstate="print"/>
            <a:srcRect/>
            <a:stretch>
              <a:fillRect/>
            </a:stretch>
          </p:blipFill>
          <p:spPr bwMode="auto">
            <a:xfrm>
              <a:off x="246531" y="4500570"/>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31" name="Retângulo 30"/>
            <p:cNvSpPr/>
            <p:nvPr/>
          </p:nvSpPr>
          <p:spPr>
            <a:xfrm>
              <a:off x="247120" y="5643582"/>
              <a:ext cx="857256" cy="214310"/>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205" name="CaixaDeTexto 61"/>
            <p:cNvSpPr txBox="1">
              <a:spLocks noChangeArrowheads="1"/>
            </p:cNvSpPr>
            <p:nvPr/>
          </p:nvSpPr>
          <p:spPr bwMode="auto">
            <a:xfrm>
              <a:off x="182033" y="3830677"/>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1/12</a:t>
              </a:r>
            </a:p>
          </p:txBody>
        </p:sp>
      </p:grpSp>
      <p:grpSp>
        <p:nvGrpSpPr>
          <p:cNvPr id="7179" name="Grupo 70"/>
          <p:cNvGrpSpPr>
            <a:grpSpLocks/>
          </p:cNvGrpSpPr>
          <p:nvPr/>
        </p:nvGrpSpPr>
        <p:grpSpPr bwMode="auto">
          <a:xfrm>
            <a:off x="1531938" y="3740150"/>
            <a:ext cx="928687" cy="2103438"/>
            <a:chOff x="1532415" y="3740061"/>
            <a:chExt cx="928694" cy="2103265"/>
          </a:xfrm>
        </p:grpSpPr>
        <p:pic>
          <p:nvPicPr>
            <p:cNvPr id="32" name="Picture 2"/>
            <p:cNvPicPr>
              <a:picLocks noChangeAspect="1" noChangeArrowheads="1"/>
            </p:cNvPicPr>
            <p:nvPr/>
          </p:nvPicPr>
          <p:blipFill>
            <a:blip r:embed="rId3" cstate="print"/>
            <a:srcRect/>
            <a:stretch>
              <a:fillRect/>
            </a:stretch>
          </p:blipFill>
          <p:spPr bwMode="auto">
            <a:xfrm>
              <a:off x="1558541" y="4396066"/>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33" name="Retângulo 32"/>
            <p:cNvSpPr/>
            <p:nvPr/>
          </p:nvSpPr>
          <p:spPr>
            <a:xfrm>
              <a:off x="1557815" y="5590934"/>
              <a:ext cx="857256" cy="252392"/>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202" name="CaixaDeTexto 62"/>
            <p:cNvSpPr txBox="1">
              <a:spLocks noChangeArrowheads="1"/>
            </p:cNvSpPr>
            <p:nvPr/>
          </p:nvSpPr>
          <p:spPr bwMode="auto">
            <a:xfrm>
              <a:off x="1532415" y="3740061"/>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1/5</a:t>
              </a:r>
            </a:p>
          </p:txBody>
        </p:sp>
      </p:grpSp>
      <p:grpSp>
        <p:nvGrpSpPr>
          <p:cNvPr id="7180" name="Grupo 71"/>
          <p:cNvGrpSpPr>
            <a:grpSpLocks/>
          </p:cNvGrpSpPr>
          <p:nvPr/>
        </p:nvGrpSpPr>
        <p:grpSpPr bwMode="auto">
          <a:xfrm>
            <a:off x="2825750" y="3673475"/>
            <a:ext cx="928688" cy="2166938"/>
            <a:chOff x="2825239" y="3673921"/>
            <a:chExt cx="928694" cy="2166216"/>
          </a:xfrm>
        </p:grpSpPr>
        <p:pic>
          <p:nvPicPr>
            <p:cNvPr id="34" name="Picture 2"/>
            <p:cNvPicPr>
              <a:picLocks noChangeAspect="1" noChangeArrowheads="1"/>
            </p:cNvPicPr>
            <p:nvPr/>
          </p:nvPicPr>
          <p:blipFill>
            <a:blip r:embed="rId3" cstate="print"/>
            <a:srcRect/>
            <a:stretch>
              <a:fillRect/>
            </a:stretch>
          </p:blipFill>
          <p:spPr bwMode="auto">
            <a:xfrm>
              <a:off x="2870551" y="4343814"/>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35" name="Retângulo 34"/>
            <p:cNvSpPr/>
            <p:nvPr/>
          </p:nvSpPr>
          <p:spPr>
            <a:xfrm>
              <a:off x="2871277" y="5552895"/>
              <a:ext cx="857256" cy="287242"/>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199" name="CaixaDeTexto 63"/>
            <p:cNvSpPr txBox="1">
              <a:spLocks noChangeArrowheads="1"/>
            </p:cNvSpPr>
            <p:nvPr/>
          </p:nvSpPr>
          <p:spPr bwMode="auto">
            <a:xfrm>
              <a:off x="2825239" y="3673921"/>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1/1</a:t>
              </a:r>
            </a:p>
          </p:txBody>
        </p:sp>
      </p:grpSp>
      <p:grpSp>
        <p:nvGrpSpPr>
          <p:cNvPr id="7181" name="Grupo 72"/>
          <p:cNvGrpSpPr>
            <a:grpSpLocks/>
          </p:cNvGrpSpPr>
          <p:nvPr/>
        </p:nvGrpSpPr>
        <p:grpSpPr bwMode="auto">
          <a:xfrm>
            <a:off x="4071938" y="3538538"/>
            <a:ext cx="928687" cy="2311400"/>
            <a:chOff x="4071934" y="3538810"/>
            <a:chExt cx="928694" cy="2311508"/>
          </a:xfrm>
        </p:grpSpPr>
        <p:pic>
          <p:nvPicPr>
            <p:cNvPr id="46" name="Picture 2"/>
            <p:cNvPicPr>
              <a:picLocks noChangeAspect="1" noChangeArrowheads="1"/>
            </p:cNvPicPr>
            <p:nvPr/>
          </p:nvPicPr>
          <p:blipFill>
            <a:blip r:embed="rId3" cstate="print"/>
            <a:srcRect/>
            <a:stretch>
              <a:fillRect/>
            </a:stretch>
          </p:blipFill>
          <p:spPr bwMode="auto">
            <a:xfrm>
              <a:off x="4117246" y="4167872"/>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48" name="Retângulo 47"/>
            <p:cNvSpPr/>
            <p:nvPr/>
          </p:nvSpPr>
          <p:spPr>
            <a:xfrm>
              <a:off x="4117971" y="5381983"/>
              <a:ext cx="857256" cy="468335"/>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196" name="CaixaDeTexto 65"/>
            <p:cNvSpPr txBox="1">
              <a:spLocks noChangeArrowheads="1"/>
            </p:cNvSpPr>
            <p:nvPr/>
          </p:nvSpPr>
          <p:spPr bwMode="auto">
            <a:xfrm>
              <a:off x="4071934" y="3538810"/>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10/1</a:t>
              </a:r>
            </a:p>
          </p:txBody>
        </p:sp>
      </p:grpSp>
      <p:grpSp>
        <p:nvGrpSpPr>
          <p:cNvPr id="7182" name="Grupo 73"/>
          <p:cNvGrpSpPr>
            <a:grpSpLocks/>
          </p:cNvGrpSpPr>
          <p:nvPr/>
        </p:nvGrpSpPr>
        <p:grpSpPr bwMode="auto">
          <a:xfrm>
            <a:off x="5286375" y="3111500"/>
            <a:ext cx="928688" cy="2720975"/>
            <a:chOff x="5286380" y="3110999"/>
            <a:chExt cx="928694" cy="2720767"/>
          </a:xfrm>
        </p:grpSpPr>
        <p:pic>
          <p:nvPicPr>
            <p:cNvPr id="56" name="Picture 2"/>
            <p:cNvPicPr>
              <a:picLocks noChangeAspect="1" noChangeArrowheads="1"/>
            </p:cNvPicPr>
            <p:nvPr/>
          </p:nvPicPr>
          <p:blipFill>
            <a:blip r:embed="rId3" cstate="print"/>
            <a:srcRect/>
            <a:stretch>
              <a:fillRect/>
            </a:stretch>
          </p:blipFill>
          <p:spPr bwMode="auto">
            <a:xfrm>
              <a:off x="5350878" y="3696391"/>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57" name="Retângulo 56"/>
            <p:cNvSpPr/>
            <p:nvPr/>
          </p:nvSpPr>
          <p:spPr>
            <a:xfrm>
              <a:off x="5351468" y="4876164"/>
              <a:ext cx="857256" cy="955602"/>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193" name="CaixaDeTexto 66"/>
            <p:cNvSpPr txBox="1">
              <a:spLocks noChangeArrowheads="1"/>
            </p:cNvSpPr>
            <p:nvPr/>
          </p:nvSpPr>
          <p:spPr bwMode="auto">
            <a:xfrm>
              <a:off x="5286380" y="3110999"/>
              <a:ext cx="9286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33/1</a:t>
              </a:r>
            </a:p>
          </p:txBody>
        </p:sp>
      </p:grpSp>
      <p:grpSp>
        <p:nvGrpSpPr>
          <p:cNvPr id="7183" name="Grupo 74"/>
          <p:cNvGrpSpPr>
            <a:grpSpLocks/>
          </p:cNvGrpSpPr>
          <p:nvPr/>
        </p:nvGrpSpPr>
        <p:grpSpPr bwMode="auto">
          <a:xfrm>
            <a:off x="6461125" y="2286000"/>
            <a:ext cx="1077913" cy="3552825"/>
            <a:chOff x="6461637" y="2285992"/>
            <a:chExt cx="1077693" cy="3552713"/>
          </a:xfrm>
        </p:grpSpPr>
        <p:pic>
          <p:nvPicPr>
            <p:cNvPr id="58" name="Picture 2"/>
            <p:cNvPicPr>
              <a:picLocks noChangeAspect="1" noChangeArrowheads="1"/>
            </p:cNvPicPr>
            <p:nvPr/>
          </p:nvPicPr>
          <p:blipFill>
            <a:blip r:embed="rId3" cstate="print"/>
            <a:srcRect/>
            <a:stretch>
              <a:fillRect/>
            </a:stretch>
          </p:blipFill>
          <p:spPr bwMode="auto">
            <a:xfrm>
              <a:off x="6610636" y="2839135"/>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59" name="Retângulo 58"/>
            <p:cNvSpPr/>
            <p:nvPr/>
          </p:nvSpPr>
          <p:spPr>
            <a:xfrm>
              <a:off x="6610832" y="4033775"/>
              <a:ext cx="857075" cy="1804930"/>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190" name="CaixaDeTexto 67"/>
            <p:cNvSpPr txBox="1">
              <a:spLocks noChangeArrowheads="1"/>
            </p:cNvSpPr>
            <p:nvPr/>
          </p:nvSpPr>
          <p:spPr bwMode="auto">
            <a:xfrm>
              <a:off x="6461637" y="2285992"/>
              <a:ext cx="107769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162/1</a:t>
              </a:r>
            </a:p>
          </p:txBody>
        </p:sp>
      </p:grpSp>
      <p:grpSp>
        <p:nvGrpSpPr>
          <p:cNvPr id="8" name="Grupo 75"/>
          <p:cNvGrpSpPr>
            <a:grpSpLocks/>
          </p:cNvGrpSpPr>
          <p:nvPr/>
        </p:nvGrpSpPr>
        <p:grpSpPr bwMode="auto">
          <a:xfrm>
            <a:off x="7591425" y="857250"/>
            <a:ext cx="1389063" cy="5000625"/>
            <a:chOff x="7591582" y="857232"/>
            <a:chExt cx="1389539" cy="5000659"/>
          </a:xfrm>
        </p:grpSpPr>
        <p:pic>
          <p:nvPicPr>
            <p:cNvPr id="60" name="Picture 2"/>
            <p:cNvPicPr>
              <a:picLocks noChangeAspect="1" noChangeArrowheads="1"/>
            </p:cNvPicPr>
            <p:nvPr/>
          </p:nvPicPr>
          <p:blipFill>
            <a:blip r:embed="rId3" cstate="print"/>
            <a:srcRect/>
            <a:stretch>
              <a:fillRect/>
            </a:stretch>
          </p:blipFill>
          <p:spPr bwMode="auto">
            <a:xfrm>
              <a:off x="7870394" y="1460985"/>
              <a:ext cx="857256" cy="100013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prst="coolSlant"/>
              <a:contourClr>
                <a:srgbClr val="C0C0C0"/>
              </a:contourClr>
            </a:sp3d>
          </p:spPr>
        </p:pic>
        <p:sp>
          <p:nvSpPr>
            <p:cNvPr id="61" name="Retângulo 60"/>
            <p:cNvSpPr/>
            <p:nvPr/>
          </p:nvSpPr>
          <p:spPr>
            <a:xfrm>
              <a:off x="7871078" y="2603494"/>
              <a:ext cx="855956" cy="3254397"/>
            </a:xfrm>
            <a:prstGeom prst="rect">
              <a:avLst/>
            </a:prstGeom>
            <a:solidFill>
              <a:srgbClr val="1533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187" name="CaixaDeTexto 68"/>
            <p:cNvSpPr txBox="1">
              <a:spLocks noChangeArrowheads="1"/>
            </p:cNvSpPr>
            <p:nvPr/>
          </p:nvSpPr>
          <p:spPr bwMode="auto">
            <a:xfrm>
              <a:off x="7591582" y="857232"/>
              <a:ext cx="138953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t-BR" sz="2700" b="1">
                  <a:latin typeface="Calibri" pitchFamily="34" charset="0"/>
                </a:rPr>
                <a:t>1000/1</a:t>
              </a:r>
            </a:p>
          </p:txBody>
        </p:sp>
      </p:grpSp>
    </p:spTree>
    <p:extLst>
      <p:ext uri="{BB962C8B-B14F-4D97-AF65-F5344CB8AC3E}">
        <p14:creationId xmlns:p14="http://schemas.microsoft.com/office/powerpoint/2010/main" val="784105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2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tângulo 28"/>
          <p:cNvSpPr/>
          <p:nvPr/>
        </p:nvSpPr>
        <p:spPr>
          <a:xfrm>
            <a:off x="0" y="0"/>
            <a:ext cx="9144000" cy="6858000"/>
          </a:xfrm>
          <a:prstGeom prst="rect">
            <a:avLst/>
          </a:prstGeom>
          <a:solidFill>
            <a:srgbClr val="FFFFFF">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pt-BR">
              <a:solidFill>
                <a:srgbClr val="FFFFFF"/>
              </a:solidFill>
            </a:endParaRPr>
          </a:p>
        </p:txBody>
      </p:sp>
      <p:sp>
        <p:nvSpPr>
          <p:cNvPr id="44036" name="Rectangle 23"/>
          <p:cNvSpPr>
            <a:spLocks noGrp="1" noChangeArrowheads="1"/>
          </p:cNvSpPr>
          <p:nvPr>
            <p:ph type="title"/>
          </p:nvPr>
        </p:nvSpPr>
        <p:spPr>
          <a:xfrm>
            <a:off x="228600" y="0"/>
            <a:ext cx="7924800" cy="1143000"/>
          </a:xfrm>
        </p:spPr>
        <p:txBody>
          <a:bodyPr/>
          <a:lstStyle/>
          <a:p>
            <a:pPr eaLnBrk="1" hangingPunct="1"/>
            <a:r>
              <a:rPr lang="pt-BR" altLang="pt-BR" sz="3600" b="1" smtClean="0">
                <a:solidFill>
                  <a:srgbClr val="C00000"/>
                </a:solidFill>
              </a:rPr>
              <a:t>AVALIANDO AS “MÁS NOTICIAS”</a:t>
            </a:r>
            <a:endParaRPr lang="en-US" altLang="pt-BR" sz="3600" b="1" smtClean="0">
              <a:solidFill>
                <a:srgbClr val="C00000"/>
              </a:solidFill>
            </a:endParaRPr>
          </a:p>
        </p:txBody>
      </p:sp>
      <p:sp>
        <p:nvSpPr>
          <p:cNvPr id="44037" name="CaixaDeTexto 38"/>
          <p:cNvSpPr txBox="1">
            <a:spLocks noChangeArrowheads="1"/>
          </p:cNvSpPr>
          <p:nvPr/>
        </p:nvSpPr>
        <p:spPr bwMode="auto">
          <a:xfrm>
            <a:off x="4130675" y="1285875"/>
            <a:ext cx="5143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pt-BR" altLang="pt-BR" sz="4000" b="1" smtClean="0">
                <a:solidFill>
                  <a:srgbClr val="C00000"/>
                </a:solidFill>
                <a:latin typeface="Agency FB" pitchFamily="34" charset="0"/>
              </a:rPr>
              <a:t>Alcançados </a:t>
            </a:r>
            <a:r>
              <a:rPr lang="pt-BR" altLang="pt-BR" sz="4000" b="1" smtClean="0">
                <a:solidFill>
                  <a:srgbClr val="00B050"/>
                </a:solidFill>
                <a:latin typeface="Agency FB" pitchFamily="34" charset="0"/>
              </a:rPr>
              <a:t> Não alcançados</a:t>
            </a:r>
          </a:p>
        </p:txBody>
      </p:sp>
      <p:sp>
        <p:nvSpPr>
          <p:cNvPr id="40" name="CaixaDeTexto 39"/>
          <p:cNvSpPr txBox="1">
            <a:spLocks noChangeArrowheads="1"/>
          </p:cNvSpPr>
          <p:nvPr/>
        </p:nvSpPr>
        <p:spPr bwMode="auto">
          <a:xfrm>
            <a:off x="142875" y="2287588"/>
            <a:ext cx="299561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pt-BR" altLang="pt-BR" sz="4500" b="1" smtClean="0">
                <a:solidFill>
                  <a:srgbClr val="000000"/>
                </a:solidFill>
                <a:latin typeface="Agency FB" pitchFamily="34" charset="0"/>
              </a:rPr>
              <a:t>Indivíduos</a:t>
            </a:r>
          </a:p>
        </p:txBody>
      </p:sp>
      <p:sp>
        <p:nvSpPr>
          <p:cNvPr id="41" name="CaixaDeTexto 40"/>
          <p:cNvSpPr txBox="1">
            <a:spLocks noChangeArrowheads="1"/>
          </p:cNvSpPr>
          <p:nvPr/>
        </p:nvSpPr>
        <p:spPr bwMode="auto">
          <a:xfrm>
            <a:off x="169863" y="3571875"/>
            <a:ext cx="44100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pt-BR" altLang="pt-BR" sz="4500" b="1" smtClean="0">
                <a:solidFill>
                  <a:srgbClr val="000000"/>
                </a:solidFill>
                <a:latin typeface="Agency FB" pitchFamily="34" charset="0"/>
              </a:rPr>
              <a:t>Grupos de povos</a:t>
            </a:r>
          </a:p>
        </p:txBody>
      </p:sp>
      <p:sp>
        <p:nvSpPr>
          <p:cNvPr id="42" name="CaixaDeTexto 41"/>
          <p:cNvSpPr txBox="1">
            <a:spLocks noChangeArrowheads="1"/>
          </p:cNvSpPr>
          <p:nvPr/>
        </p:nvSpPr>
        <p:spPr bwMode="auto">
          <a:xfrm>
            <a:off x="187325" y="4643438"/>
            <a:ext cx="59563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pt-BR" altLang="pt-BR" sz="4500" b="1" smtClean="0">
                <a:solidFill>
                  <a:srgbClr val="000000"/>
                </a:solidFill>
                <a:latin typeface="Agency FB" pitchFamily="34" charset="0"/>
              </a:rPr>
              <a:t>Força Missionária/ obreiros</a:t>
            </a:r>
          </a:p>
        </p:txBody>
      </p:sp>
      <p:sp>
        <p:nvSpPr>
          <p:cNvPr id="43" name="CaixaDeTexto 42"/>
          <p:cNvSpPr txBox="1"/>
          <p:nvPr/>
        </p:nvSpPr>
        <p:spPr>
          <a:xfrm>
            <a:off x="3000364" y="2459965"/>
            <a:ext cx="5357850" cy="630942"/>
          </a:xfrm>
          <a:prstGeom prst="rect">
            <a:avLst/>
          </a:prstGeom>
          <a:solidFill>
            <a:srgbClr val="C00000"/>
          </a:solidFill>
          <a:scene3d>
            <a:camera prst="orthographicFront"/>
            <a:lightRig rig="threePt" dir="t"/>
          </a:scene3d>
          <a:sp3d>
            <a:bevelT/>
          </a:sp3d>
        </p:spPr>
        <p:txBody>
          <a:bodyPr>
            <a:spAutoFit/>
          </a:bodyPr>
          <a:lstStyle/>
          <a:p>
            <a:pPr fontAlgn="base">
              <a:spcBef>
                <a:spcPct val="0"/>
              </a:spcBef>
              <a:spcAft>
                <a:spcPct val="0"/>
              </a:spcAft>
              <a:defRPr/>
            </a:pPr>
            <a:r>
              <a:rPr lang="pt-BR" sz="3500" b="1" dirty="0">
                <a:solidFill>
                  <a:srgbClr val="FFFFFF"/>
                </a:solidFill>
              </a:rPr>
              <a:t>4,2 Bilhões                2,8 </a:t>
            </a:r>
            <a:r>
              <a:rPr lang="pt-BR" sz="2200" b="1" dirty="0">
                <a:solidFill>
                  <a:srgbClr val="FFFFFF"/>
                </a:solidFill>
              </a:rPr>
              <a:t>Bilhões</a:t>
            </a:r>
          </a:p>
        </p:txBody>
      </p:sp>
      <p:sp>
        <p:nvSpPr>
          <p:cNvPr id="49" name="CaixaDeTexto 48"/>
          <p:cNvSpPr txBox="1"/>
          <p:nvPr/>
        </p:nvSpPr>
        <p:spPr>
          <a:xfrm>
            <a:off x="3714744" y="3643314"/>
            <a:ext cx="4071966" cy="630942"/>
          </a:xfrm>
          <a:prstGeom prst="rect">
            <a:avLst/>
          </a:prstGeom>
          <a:solidFill>
            <a:schemeClr val="tx2">
              <a:lumMod val="50000"/>
            </a:schemeClr>
          </a:solidFill>
          <a:scene3d>
            <a:camera prst="orthographicFront"/>
            <a:lightRig rig="threePt" dir="t"/>
          </a:scene3d>
          <a:sp3d>
            <a:bevelT/>
          </a:sp3d>
        </p:spPr>
        <p:txBody>
          <a:bodyPr>
            <a:spAutoFit/>
          </a:bodyPr>
          <a:lstStyle/>
          <a:p>
            <a:pPr fontAlgn="base">
              <a:spcBef>
                <a:spcPct val="0"/>
              </a:spcBef>
              <a:spcAft>
                <a:spcPct val="0"/>
              </a:spcAft>
              <a:defRPr/>
            </a:pPr>
            <a:r>
              <a:rPr lang="pt-BR" sz="3500" b="1" dirty="0">
                <a:solidFill>
                  <a:srgbClr val="FFFFFF"/>
                </a:solidFill>
              </a:rPr>
              <a:t>16.000           8.000</a:t>
            </a:r>
          </a:p>
        </p:txBody>
      </p:sp>
      <p:sp>
        <p:nvSpPr>
          <p:cNvPr id="50" name="CaixaDeTexto 49"/>
          <p:cNvSpPr txBox="1"/>
          <p:nvPr/>
        </p:nvSpPr>
        <p:spPr>
          <a:xfrm>
            <a:off x="428596" y="5655578"/>
            <a:ext cx="7000924" cy="630942"/>
          </a:xfrm>
          <a:prstGeom prst="rect">
            <a:avLst/>
          </a:prstGeom>
          <a:solidFill>
            <a:schemeClr val="tx2">
              <a:lumMod val="50000"/>
            </a:schemeClr>
          </a:solidFill>
          <a:scene3d>
            <a:camera prst="orthographicFront"/>
            <a:lightRig rig="threePt" dir="t"/>
          </a:scene3d>
          <a:sp3d>
            <a:bevelT/>
          </a:sp3d>
        </p:spPr>
        <p:txBody>
          <a:bodyPr>
            <a:spAutoFit/>
          </a:bodyPr>
          <a:lstStyle/>
          <a:p>
            <a:pPr fontAlgn="base">
              <a:spcBef>
                <a:spcPct val="0"/>
              </a:spcBef>
              <a:spcAft>
                <a:spcPct val="0"/>
              </a:spcAft>
              <a:defRPr/>
            </a:pPr>
            <a:r>
              <a:rPr lang="pt-BR" sz="3500" b="1" dirty="0">
                <a:solidFill>
                  <a:srgbClr val="FFFFFF"/>
                </a:solidFill>
              </a:rPr>
              <a:t>200.000                                  </a:t>
            </a:r>
            <a:r>
              <a:rPr lang="pt-BR" sz="2500" b="1" dirty="0">
                <a:solidFill>
                  <a:srgbClr val="FFFFFF"/>
                </a:solidFill>
              </a:rPr>
              <a:t>25.000</a:t>
            </a:r>
          </a:p>
        </p:txBody>
      </p:sp>
      <p:cxnSp>
        <p:nvCxnSpPr>
          <p:cNvPr id="45" name="Conector reto 44"/>
          <p:cNvCxnSpPr/>
          <p:nvPr/>
        </p:nvCxnSpPr>
        <p:spPr>
          <a:xfrm rot="5400000">
            <a:off x="3361531" y="3964782"/>
            <a:ext cx="5788025" cy="1588"/>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840766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strVal val="#ppt_w+.3"/>
                                          </p:val>
                                        </p:tav>
                                        <p:tav tm="100000">
                                          <p:val>
                                            <p:strVal val="#ppt_w"/>
                                          </p:val>
                                        </p:tav>
                                      </p:tavLst>
                                    </p:anim>
                                    <p:anim calcmode="lin" valueType="num">
                                      <p:cBhvr>
                                        <p:cTn id="8" dur="1000" fill="hold"/>
                                        <p:tgtEl>
                                          <p:spTgt spid="40"/>
                                        </p:tgtEl>
                                        <p:attrNameLst>
                                          <p:attrName>ppt_h</p:attrName>
                                        </p:attrNameLst>
                                      </p:cBhvr>
                                      <p:tavLst>
                                        <p:tav tm="0">
                                          <p:val>
                                            <p:strVal val="#ppt_h"/>
                                          </p:val>
                                        </p:tav>
                                        <p:tav tm="100000">
                                          <p:val>
                                            <p:strVal val="#ppt_h"/>
                                          </p:val>
                                        </p:tav>
                                      </p:tavLst>
                                    </p:anim>
                                    <p:animEffect transition="in" filter="fade">
                                      <p:cBhvr>
                                        <p:cTn id="9" dur="1000"/>
                                        <p:tgtEl>
                                          <p:spTgt spid="4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1000" fill="hold"/>
                                        <p:tgtEl>
                                          <p:spTgt spid="43"/>
                                        </p:tgtEl>
                                        <p:attrNameLst>
                                          <p:attrName>ppt_w</p:attrName>
                                        </p:attrNameLst>
                                      </p:cBhvr>
                                      <p:tavLst>
                                        <p:tav tm="0">
                                          <p:val>
                                            <p:strVal val="#ppt_w+.3"/>
                                          </p:val>
                                        </p:tav>
                                        <p:tav tm="100000">
                                          <p:val>
                                            <p:strVal val="#ppt_w"/>
                                          </p:val>
                                        </p:tav>
                                      </p:tavLst>
                                    </p:anim>
                                    <p:anim calcmode="lin" valueType="num">
                                      <p:cBhvr>
                                        <p:cTn id="13" dur="1000" fill="hold"/>
                                        <p:tgtEl>
                                          <p:spTgt spid="43"/>
                                        </p:tgtEl>
                                        <p:attrNameLst>
                                          <p:attrName>ppt_h</p:attrName>
                                        </p:attrNameLst>
                                      </p:cBhvr>
                                      <p:tavLst>
                                        <p:tav tm="0">
                                          <p:val>
                                            <p:strVal val="#ppt_h"/>
                                          </p:val>
                                        </p:tav>
                                        <p:tav tm="100000">
                                          <p:val>
                                            <p:strVal val="#ppt_h"/>
                                          </p:val>
                                        </p:tav>
                                      </p:tavLst>
                                    </p:anim>
                                    <p:animEffect transition="in" filter="fade">
                                      <p:cBhvr>
                                        <p:cTn id="14" dur="1000"/>
                                        <p:tgtEl>
                                          <p:spTgt spid="43"/>
                                        </p:tgtEl>
                                      </p:cBhvr>
                                    </p:animEffect>
                                  </p:childTnLst>
                                </p:cTn>
                              </p:par>
                            </p:childTnLst>
                          </p:cTn>
                        </p:par>
                        <p:par>
                          <p:cTn id="15" fill="hold" nodeType="afterGroup">
                            <p:stCondLst>
                              <p:cond delay="1000"/>
                            </p:stCondLst>
                            <p:childTnLst>
                              <p:par>
                                <p:cTn id="16" presetID="50" presetClass="entr" presetSubtype="0" decel="100000"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1000" fill="hold"/>
                                        <p:tgtEl>
                                          <p:spTgt spid="41"/>
                                        </p:tgtEl>
                                        <p:attrNameLst>
                                          <p:attrName>ppt_w</p:attrName>
                                        </p:attrNameLst>
                                      </p:cBhvr>
                                      <p:tavLst>
                                        <p:tav tm="0">
                                          <p:val>
                                            <p:strVal val="#ppt_w+.3"/>
                                          </p:val>
                                        </p:tav>
                                        <p:tav tm="100000">
                                          <p:val>
                                            <p:strVal val="#ppt_w"/>
                                          </p:val>
                                        </p:tav>
                                      </p:tavLst>
                                    </p:anim>
                                    <p:anim calcmode="lin" valueType="num">
                                      <p:cBhvr>
                                        <p:cTn id="19" dur="1000" fill="hold"/>
                                        <p:tgtEl>
                                          <p:spTgt spid="41"/>
                                        </p:tgtEl>
                                        <p:attrNameLst>
                                          <p:attrName>ppt_h</p:attrName>
                                        </p:attrNameLst>
                                      </p:cBhvr>
                                      <p:tavLst>
                                        <p:tav tm="0">
                                          <p:val>
                                            <p:strVal val="#ppt_h"/>
                                          </p:val>
                                        </p:tav>
                                        <p:tav tm="100000">
                                          <p:val>
                                            <p:strVal val="#ppt_h"/>
                                          </p:val>
                                        </p:tav>
                                      </p:tavLst>
                                    </p:anim>
                                    <p:animEffect transition="in" filter="fade">
                                      <p:cBhvr>
                                        <p:cTn id="20" dur="1000"/>
                                        <p:tgtEl>
                                          <p:spTgt spid="41"/>
                                        </p:tgtEl>
                                      </p:cBhvr>
                                    </p:animEffect>
                                  </p:childTnLst>
                                </p:cTn>
                              </p:par>
                              <p:par>
                                <p:cTn id="21" presetID="50" presetClass="entr" presetSubtype="0" decel="10000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1000" fill="hold"/>
                                        <p:tgtEl>
                                          <p:spTgt spid="49"/>
                                        </p:tgtEl>
                                        <p:attrNameLst>
                                          <p:attrName>ppt_w</p:attrName>
                                        </p:attrNameLst>
                                      </p:cBhvr>
                                      <p:tavLst>
                                        <p:tav tm="0">
                                          <p:val>
                                            <p:strVal val="#ppt_w+.3"/>
                                          </p:val>
                                        </p:tav>
                                        <p:tav tm="100000">
                                          <p:val>
                                            <p:strVal val="#ppt_w"/>
                                          </p:val>
                                        </p:tav>
                                      </p:tavLst>
                                    </p:anim>
                                    <p:anim calcmode="lin" valueType="num">
                                      <p:cBhvr>
                                        <p:cTn id="24" dur="1000" fill="hold"/>
                                        <p:tgtEl>
                                          <p:spTgt spid="49"/>
                                        </p:tgtEl>
                                        <p:attrNameLst>
                                          <p:attrName>ppt_h</p:attrName>
                                        </p:attrNameLst>
                                      </p:cBhvr>
                                      <p:tavLst>
                                        <p:tav tm="0">
                                          <p:val>
                                            <p:strVal val="#ppt_h"/>
                                          </p:val>
                                        </p:tav>
                                        <p:tav tm="100000">
                                          <p:val>
                                            <p:strVal val="#ppt_h"/>
                                          </p:val>
                                        </p:tav>
                                      </p:tavLst>
                                    </p:anim>
                                    <p:animEffect transition="in" filter="fade">
                                      <p:cBhvr>
                                        <p:cTn id="25" dur="1000"/>
                                        <p:tgtEl>
                                          <p:spTgt spid="49"/>
                                        </p:tgtEl>
                                      </p:cBhvr>
                                    </p:animEffect>
                                  </p:childTnLst>
                                </p:cTn>
                              </p:par>
                            </p:childTnLst>
                          </p:cTn>
                        </p:par>
                        <p:par>
                          <p:cTn id="26" fill="hold" nodeType="afterGroup">
                            <p:stCondLst>
                              <p:cond delay="2000"/>
                            </p:stCondLst>
                            <p:childTnLst>
                              <p:par>
                                <p:cTn id="27" presetID="50" presetClass="entr" presetSubtype="0"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strVal val="#ppt_w+.3"/>
                                          </p:val>
                                        </p:tav>
                                        <p:tav tm="100000">
                                          <p:val>
                                            <p:strVal val="#ppt_w"/>
                                          </p:val>
                                        </p:tav>
                                      </p:tavLst>
                                    </p:anim>
                                    <p:anim calcmode="lin" valueType="num">
                                      <p:cBhvr>
                                        <p:cTn id="30" dur="1000" fill="hold"/>
                                        <p:tgtEl>
                                          <p:spTgt spid="42"/>
                                        </p:tgtEl>
                                        <p:attrNameLst>
                                          <p:attrName>ppt_h</p:attrName>
                                        </p:attrNameLst>
                                      </p:cBhvr>
                                      <p:tavLst>
                                        <p:tav tm="0">
                                          <p:val>
                                            <p:strVal val="#ppt_h"/>
                                          </p:val>
                                        </p:tav>
                                        <p:tav tm="100000">
                                          <p:val>
                                            <p:strVal val="#ppt_h"/>
                                          </p:val>
                                        </p:tav>
                                      </p:tavLst>
                                    </p:anim>
                                    <p:animEffect transition="in" filter="fade">
                                      <p:cBhvr>
                                        <p:cTn id="31" dur="1000"/>
                                        <p:tgtEl>
                                          <p:spTgt spid="42"/>
                                        </p:tgtEl>
                                      </p:cBhvr>
                                    </p:animEffect>
                                  </p:childTnLst>
                                </p:cTn>
                              </p:par>
                              <p:par>
                                <p:cTn id="32" presetID="50" presetClass="entr" presetSubtype="0" decel="10000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1000" fill="hold"/>
                                        <p:tgtEl>
                                          <p:spTgt spid="50"/>
                                        </p:tgtEl>
                                        <p:attrNameLst>
                                          <p:attrName>ppt_w</p:attrName>
                                        </p:attrNameLst>
                                      </p:cBhvr>
                                      <p:tavLst>
                                        <p:tav tm="0">
                                          <p:val>
                                            <p:strVal val="#ppt_w+.3"/>
                                          </p:val>
                                        </p:tav>
                                        <p:tav tm="100000">
                                          <p:val>
                                            <p:strVal val="#ppt_w"/>
                                          </p:val>
                                        </p:tav>
                                      </p:tavLst>
                                    </p:anim>
                                    <p:anim calcmode="lin" valueType="num">
                                      <p:cBhvr>
                                        <p:cTn id="35" dur="1000" fill="hold"/>
                                        <p:tgtEl>
                                          <p:spTgt spid="50"/>
                                        </p:tgtEl>
                                        <p:attrNameLst>
                                          <p:attrName>ppt_h</p:attrName>
                                        </p:attrNameLst>
                                      </p:cBhvr>
                                      <p:tavLst>
                                        <p:tav tm="0">
                                          <p:val>
                                            <p:strVal val="#ppt_h"/>
                                          </p:val>
                                        </p:tav>
                                        <p:tav tm="100000">
                                          <p:val>
                                            <p:strVal val="#ppt_h"/>
                                          </p:val>
                                        </p:tav>
                                      </p:tavLst>
                                    </p:anim>
                                    <p:animEffect transition="in" filter="fade">
                                      <p:cBhvr>
                                        <p:cTn id="36"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p:cNvPicPr>
            <a:picLocks noChangeAspect="1" noChangeArrowheads="1"/>
          </p:cNvPicPr>
          <p:nvPr/>
        </p:nvPicPr>
        <p:blipFill>
          <a:blip r:embed="rId2">
            <a:extLst>
              <a:ext uri="{28A0092B-C50C-407E-A947-70E740481C1C}">
                <a14:useLocalDpi xmlns:a14="http://schemas.microsoft.com/office/drawing/2010/main" val="0"/>
              </a:ext>
            </a:extLst>
          </a:blip>
          <a:srcRect l="2052"/>
          <a:stretch>
            <a:fillRect/>
          </a:stretch>
        </p:blipFill>
        <p:spPr bwMode="auto">
          <a:xfrm>
            <a:off x="-142875" y="5900738"/>
            <a:ext cx="681513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 name="Picture 4"/>
          <p:cNvPicPr>
            <a:picLocks noChangeAspect="1" noChangeArrowheads="1"/>
          </p:cNvPicPr>
          <p:nvPr/>
        </p:nvPicPr>
        <p:blipFill>
          <a:blip r:embed="rId2">
            <a:extLst>
              <a:ext uri="{28A0092B-C50C-407E-A947-70E740481C1C}">
                <a14:useLocalDpi xmlns:a14="http://schemas.microsoft.com/office/drawing/2010/main" val="0"/>
              </a:ext>
            </a:extLst>
          </a:blip>
          <a:srcRect l="2052" r="55853"/>
          <a:stretch>
            <a:fillRect/>
          </a:stretch>
        </p:blipFill>
        <p:spPr bwMode="auto">
          <a:xfrm>
            <a:off x="6215063" y="5915025"/>
            <a:ext cx="2928937"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9863" y="400050"/>
            <a:ext cx="243998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ângulo de cantos arredondados 7"/>
          <p:cNvSpPr>
            <a:spLocks noChangeArrowheads="1"/>
          </p:cNvSpPr>
          <p:nvPr/>
        </p:nvSpPr>
        <p:spPr bwMode="auto">
          <a:xfrm>
            <a:off x="-214313" y="400050"/>
            <a:ext cx="6143626" cy="928688"/>
          </a:xfrm>
          <a:prstGeom prst="roundRect">
            <a:avLst>
              <a:gd name="adj" fmla="val 16667"/>
            </a:avLst>
          </a:prstGeom>
          <a:blipFill dpi="0" rotWithShape="1">
            <a:blip r:embed="rId4"/>
            <a:srcRect/>
            <a:tile tx="0" ty="0" sx="100000" sy="100000" flip="none" algn="tl"/>
          </a:blipFill>
          <a:ln w="6350">
            <a:solidFill>
              <a:srgbClr val="640000"/>
            </a:solidFill>
            <a:round/>
            <a:headEnd/>
            <a:tailEnd/>
          </a:ln>
          <a:effectLst>
            <a:outerShdw blurRad="63500" dist="38100" dir="18900000" algn="bl" rotWithShape="0">
              <a:srgbClr val="000000">
                <a:alpha val="39999"/>
              </a:srgbClr>
            </a:outerShdw>
          </a:effec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pt-BR" sz="3200" dirty="0" err="1" smtClean="0">
                <a:solidFill>
                  <a:srgbClr val="640000"/>
                </a:solidFill>
                <a:latin typeface="Arial Black" pitchFamily="34" charset="0"/>
                <a:cs typeface="Arial" pitchFamily="34" charset="0"/>
              </a:rPr>
              <a:t>Missionários</a:t>
            </a:r>
            <a:endParaRPr lang="pt-BR" altLang="pt-BR" sz="3200" dirty="0">
              <a:solidFill>
                <a:srgbClr val="640000"/>
              </a:solidFill>
              <a:latin typeface="Arial Black" pitchFamily="34" charset="0"/>
              <a:cs typeface="Arial" pitchFamily="34" charset="0"/>
            </a:endParaRPr>
          </a:p>
        </p:txBody>
      </p:sp>
      <p:pic>
        <p:nvPicPr>
          <p:cNvPr id="10" name="Image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0500" y="1831790"/>
            <a:ext cx="4763001" cy="3572251"/>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482997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p:cNvPicPr>
            <a:picLocks noChangeAspect="1" noChangeArrowheads="1"/>
          </p:cNvPicPr>
          <p:nvPr/>
        </p:nvPicPr>
        <p:blipFill>
          <a:blip r:embed="rId2">
            <a:extLst>
              <a:ext uri="{28A0092B-C50C-407E-A947-70E740481C1C}">
                <a14:useLocalDpi xmlns:a14="http://schemas.microsoft.com/office/drawing/2010/main" val="0"/>
              </a:ext>
            </a:extLst>
          </a:blip>
          <a:srcRect l="2052"/>
          <a:stretch>
            <a:fillRect/>
          </a:stretch>
        </p:blipFill>
        <p:spPr bwMode="auto">
          <a:xfrm>
            <a:off x="-142875" y="5900738"/>
            <a:ext cx="681513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8" name="Picture 4"/>
          <p:cNvPicPr>
            <a:picLocks noChangeAspect="1" noChangeArrowheads="1"/>
          </p:cNvPicPr>
          <p:nvPr/>
        </p:nvPicPr>
        <p:blipFill>
          <a:blip r:embed="rId2">
            <a:extLst>
              <a:ext uri="{28A0092B-C50C-407E-A947-70E740481C1C}">
                <a14:useLocalDpi xmlns:a14="http://schemas.microsoft.com/office/drawing/2010/main" val="0"/>
              </a:ext>
            </a:extLst>
          </a:blip>
          <a:srcRect l="2052" r="55853"/>
          <a:stretch>
            <a:fillRect/>
          </a:stretch>
        </p:blipFill>
        <p:spPr bwMode="auto">
          <a:xfrm>
            <a:off x="6215063" y="5915025"/>
            <a:ext cx="2928937"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9863" y="400050"/>
            <a:ext cx="243998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ângulo de cantos arredondados 10"/>
          <p:cNvSpPr>
            <a:spLocks noChangeArrowheads="1"/>
          </p:cNvSpPr>
          <p:nvPr/>
        </p:nvSpPr>
        <p:spPr bwMode="auto">
          <a:xfrm>
            <a:off x="-214313" y="400050"/>
            <a:ext cx="6143626" cy="928688"/>
          </a:xfrm>
          <a:prstGeom prst="roundRect">
            <a:avLst>
              <a:gd name="adj" fmla="val 16667"/>
            </a:avLst>
          </a:prstGeom>
          <a:blipFill dpi="0" rotWithShape="1">
            <a:blip r:embed="rId4"/>
            <a:srcRect/>
            <a:tile tx="0" ty="0" sx="100000" sy="100000" flip="none" algn="tl"/>
          </a:blipFill>
          <a:ln w="6350">
            <a:solidFill>
              <a:srgbClr val="640000"/>
            </a:solidFill>
            <a:round/>
            <a:headEnd/>
            <a:tailEnd/>
          </a:ln>
          <a:effectLst>
            <a:outerShdw blurRad="63500" dist="38100" dir="18900000" algn="bl" rotWithShape="0">
              <a:srgbClr val="000000">
                <a:alpha val="39999"/>
              </a:srgbClr>
            </a:outerShdw>
          </a:effectLst>
        </p:spPr>
        <p:txBody>
          <a:bodyPr anchor="ctr"/>
          <a:lstStyle/>
          <a:p>
            <a:pPr algn="ctr" fontAlgn="auto">
              <a:spcBef>
                <a:spcPts val="0"/>
              </a:spcBef>
              <a:spcAft>
                <a:spcPts val="0"/>
              </a:spcAft>
              <a:defRPr/>
            </a:pPr>
            <a:r>
              <a:rPr lang="en-US" sz="4000" dirty="0">
                <a:solidFill>
                  <a:srgbClr val="640000"/>
                </a:solidFill>
                <a:latin typeface="Arial Black" pitchFamily="34" charset="0"/>
                <a:ea typeface="+mn-ea"/>
              </a:rPr>
              <a:t>Elias </a:t>
            </a:r>
            <a:r>
              <a:rPr lang="en-US" sz="4000" dirty="0" err="1">
                <a:solidFill>
                  <a:srgbClr val="640000"/>
                </a:solidFill>
                <a:latin typeface="Arial Black" pitchFamily="34" charset="0"/>
                <a:ea typeface="+mn-ea"/>
              </a:rPr>
              <a:t>Tikuna</a:t>
            </a:r>
            <a:endParaRPr lang="pt-BR" sz="4000" dirty="0">
              <a:solidFill>
                <a:srgbClr val="640000"/>
              </a:solidFill>
              <a:latin typeface="Arial Black" pitchFamily="34" charset="0"/>
              <a:ea typeface="+mn-ea"/>
            </a:endParaRPr>
          </a:p>
        </p:txBody>
      </p:sp>
      <p:pic>
        <p:nvPicPr>
          <p:cNvPr id="29701" name="Picture 1" descr="DSC02131.JPG"/>
          <p:cNvPicPr>
            <a:picLocks noChangeAspect="1"/>
          </p:cNvPicPr>
          <p:nvPr/>
        </p:nvPicPr>
        <p:blipFill>
          <a:blip r:embed="rId5" cstate="print">
            <a:extLst>
              <a:ext uri="{28A0092B-C50C-407E-A947-70E740481C1C}">
                <a14:useLocalDpi xmlns:a14="http://schemas.microsoft.com/office/drawing/2010/main" val="0"/>
              </a:ext>
            </a:extLst>
          </a:blip>
          <a:srcRect l="11427" t="3642" r="23875" b="13708"/>
          <a:stretch>
            <a:fillRect/>
          </a:stretch>
        </p:blipFill>
        <p:spPr bwMode="auto">
          <a:xfrm>
            <a:off x="2519363" y="1665288"/>
            <a:ext cx="390842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2"/>
          <p:cNvSpPr txBox="1">
            <a:spLocks noChangeArrowheads="1"/>
          </p:cNvSpPr>
          <p:nvPr/>
        </p:nvSpPr>
        <p:spPr bwMode="auto">
          <a:xfrm>
            <a:off x="1079500" y="4652963"/>
            <a:ext cx="66960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pt-BR" altLang="en-US" sz="3600">
                <a:solidFill>
                  <a:srgbClr val="640000"/>
                </a:solidFill>
              </a:rPr>
              <a:t>“</a:t>
            </a:r>
            <a:r>
              <a:rPr lang="pt-BR" altLang="ja-JP" sz="3600">
                <a:solidFill>
                  <a:srgbClr val="640000"/>
                </a:solidFill>
              </a:rPr>
              <a:t>Missões indígenas ainda é uma tarefa inacabada</a:t>
            </a:r>
            <a:r>
              <a:rPr lang="pt-BR" altLang="en-US" sz="3600">
                <a:solidFill>
                  <a:srgbClr val="640000"/>
                </a:solidFill>
              </a:rPr>
              <a:t>”</a:t>
            </a:r>
            <a:r>
              <a:rPr lang="pt-BR" altLang="ja-JP" sz="3600">
                <a:solidFill>
                  <a:srgbClr val="640000"/>
                </a:solidFill>
              </a:rPr>
              <a:t>. </a:t>
            </a:r>
            <a:endParaRPr lang="en-US" altLang="pt-BR" sz="3600"/>
          </a:p>
        </p:txBody>
      </p:sp>
    </p:spTree>
    <p:extLst>
      <p:ext uri="{BB962C8B-B14F-4D97-AF65-F5344CB8AC3E}">
        <p14:creationId xmlns:p14="http://schemas.microsoft.com/office/powerpoint/2010/main" val="11399847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p:cNvPicPr>
            <a:picLocks noChangeAspect="1" noChangeArrowheads="1"/>
          </p:cNvPicPr>
          <p:nvPr/>
        </p:nvPicPr>
        <p:blipFill>
          <a:blip r:embed="rId2">
            <a:extLst>
              <a:ext uri="{28A0092B-C50C-407E-A947-70E740481C1C}">
                <a14:useLocalDpi xmlns:a14="http://schemas.microsoft.com/office/drawing/2010/main" val="0"/>
              </a:ext>
            </a:extLst>
          </a:blip>
          <a:srcRect l="2052"/>
          <a:stretch>
            <a:fillRect/>
          </a:stretch>
        </p:blipFill>
        <p:spPr bwMode="auto">
          <a:xfrm>
            <a:off x="-142875" y="5900738"/>
            <a:ext cx="681513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l="2052" r="55853"/>
          <a:stretch>
            <a:fillRect/>
          </a:stretch>
        </p:blipFill>
        <p:spPr bwMode="auto">
          <a:xfrm>
            <a:off x="6215063" y="5915025"/>
            <a:ext cx="2928937"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9863" y="400050"/>
            <a:ext cx="243998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ângulo de cantos arredondados 10"/>
          <p:cNvSpPr>
            <a:spLocks noChangeArrowheads="1"/>
          </p:cNvSpPr>
          <p:nvPr/>
        </p:nvSpPr>
        <p:spPr bwMode="auto">
          <a:xfrm>
            <a:off x="-214313" y="400050"/>
            <a:ext cx="6143626" cy="928688"/>
          </a:xfrm>
          <a:prstGeom prst="roundRect">
            <a:avLst>
              <a:gd name="adj" fmla="val 16667"/>
            </a:avLst>
          </a:prstGeom>
          <a:blipFill dpi="0" rotWithShape="1">
            <a:blip r:embed="rId4"/>
            <a:srcRect/>
            <a:tile tx="0" ty="0" sx="100000" sy="100000" flip="none" algn="tl"/>
          </a:blipFill>
          <a:ln w="6350">
            <a:solidFill>
              <a:srgbClr val="640000"/>
            </a:solidFill>
            <a:round/>
            <a:headEnd/>
            <a:tailEnd/>
          </a:ln>
          <a:effectLst>
            <a:outerShdw blurRad="63500" dist="38100" dir="18900000" algn="bl" rotWithShape="0">
              <a:srgbClr val="000000">
                <a:alpha val="39999"/>
              </a:srgbClr>
            </a:outerShdw>
          </a:effectLst>
        </p:spPr>
        <p:txBody>
          <a:bodyPr anchor="ctr"/>
          <a:lstStyle/>
          <a:p>
            <a:pPr algn="ctr" fontAlgn="auto">
              <a:spcBef>
                <a:spcPts val="0"/>
              </a:spcBef>
              <a:spcAft>
                <a:spcPts val="0"/>
              </a:spcAft>
              <a:defRPr/>
            </a:pPr>
            <a:r>
              <a:rPr lang="en-US" sz="3200" dirty="0" err="1">
                <a:solidFill>
                  <a:srgbClr val="640000"/>
                </a:solidFill>
                <a:latin typeface="Arial Black" pitchFamily="34" charset="0"/>
                <a:ea typeface="+mn-ea"/>
              </a:rPr>
              <a:t>Os</a:t>
            </a:r>
            <a:r>
              <a:rPr lang="en-US" sz="3200" dirty="0">
                <a:solidFill>
                  <a:srgbClr val="640000"/>
                </a:solidFill>
                <a:latin typeface="Arial Black" pitchFamily="34" charset="0"/>
                <a:ea typeface="+mn-ea"/>
              </a:rPr>
              <a:t> </a:t>
            </a:r>
            <a:r>
              <a:rPr lang="en-US" sz="3200" dirty="0" err="1">
                <a:solidFill>
                  <a:srgbClr val="640000"/>
                </a:solidFill>
                <a:latin typeface="Arial Black" pitchFamily="34" charset="0"/>
                <a:ea typeface="+mn-ea"/>
              </a:rPr>
              <a:t>menos</a:t>
            </a:r>
            <a:r>
              <a:rPr lang="en-US" sz="3200" dirty="0">
                <a:solidFill>
                  <a:srgbClr val="640000"/>
                </a:solidFill>
                <a:latin typeface="Arial Black" pitchFamily="34" charset="0"/>
                <a:ea typeface="+mn-ea"/>
              </a:rPr>
              <a:t> </a:t>
            </a:r>
            <a:r>
              <a:rPr lang="en-US" sz="3200" dirty="0" err="1">
                <a:solidFill>
                  <a:srgbClr val="640000"/>
                </a:solidFill>
                <a:latin typeface="Arial Black" pitchFamily="34" charset="0"/>
                <a:ea typeface="+mn-ea"/>
              </a:rPr>
              <a:t>evangelizados</a:t>
            </a:r>
            <a:endParaRPr lang="pt-BR" sz="3200" dirty="0">
              <a:solidFill>
                <a:srgbClr val="640000"/>
              </a:solidFill>
              <a:latin typeface="Arial Black" pitchFamily="34" charset="0"/>
              <a:ea typeface="+mn-ea"/>
            </a:endParaRPr>
          </a:p>
        </p:txBody>
      </p:sp>
      <p:sp>
        <p:nvSpPr>
          <p:cNvPr id="3" name="TextBox 2"/>
          <p:cNvSpPr txBox="1"/>
          <p:nvPr/>
        </p:nvSpPr>
        <p:spPr>
          <a:xfrm>
            <a:off x="1150938" y="1412875"/>
            <a:ext cx="6697662" cy="4278313"/>
          </a:xfrm>
          <a:prstGeom prst="rect">
            <a:avLst/>
          </a:prstGeom>
          <a:noFill/>
        </p:spPr>
        <p:txBody>
          <a:bodyPr>
            <a:spAutoFit/>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just" eaLnBrk="1" hangingPunct="1">
              <a:buFont typeface="Arial" pitchFamily="34" charset="0"/>
              <a:buChar char="•"/>
            </a:pPr>
            <a:r>
              <a:rPr lang="en-US" altLang="pt-BR">
                <a:solidFill>
                  <a:srgbClr val="640000"/>
                </a:solidFill>
              </a:rPr>
              <a:t>Índio (121 etinias)</a:t>
            </a:r>
          </a:p>
          <a:p>
            <a:pPr algn="just" eaLnBrk="1" hangingPunct="1">
              <a:buFont typeface="Arial" pitchFamily="34" charset="0"/>
              <a:buChar char="•"/>
            </a:pPr>
            <a:r>
              <a:rPr lang="en-US" altLang="pt-BR">
                <a:solidFill>
                  <a:srgbClr val="640000"/>
                </a:solidFill>
              </a:rPr>
              <a:t>Ribeirinhos (10.000 comunidades)</a:t>
            </a:r>
          </a:p>
          <a:p>
            <a:pPr algn="just" eaLnBrk="1" hangingPunct="1">
              <a:buFont typeface="Arial" pitchFamily="34" charset="0"/>
              <a:buChar char="•"/>
            </a:pPr>
            <a:r>
              <a:rPr lang="en-US" altLang="pt-BR">
                <a:solidFill>
                  <a:srgbClr val="640000"/>
                </a:solidFill>
              </a:rPr>
              <a:t>Siganos (700.000 no Brasil)</a:t>
            </a:r>
          </a:p>
          <a:p>
            <a:pPr algn="just" eaLnBrk="1" hangingPunct="1">
              <a:buFont typeface="Arial" pitchFamily="34" charset="0"/>
              <a:buChar char="•"/>
            </a:pPr>
            <a:r>
              <a:rPr lang="en-US" altLang="pt-BR">
                <a:solidFill>
                  <a:srgbClr val="640000"/>
                </a:solidFill>
              </a:rPr>
              <a:t>Quilombolas (120 comunidades)</a:t>
            </a:r>
          </a:p>
          <a:p>
            <a:pPr algn="just" eaLnBrk="1" hangingPunct="1">
              <a:buFont typeface="Arial" pitchFamily="34" charset="0"/>
              <a:buChar char="•"/>
            </a:pPr>
            <a:r>
              <a:rPr lang="en-US" altLang="pt-BR">
                <a:solidFill>
                  <a:srgbClr val="640000"/>
                </a:solidFill>
              </a:rPr>
              <a:t>Estrangeiros no Brasil</a:t>
            </a:r>
          </a:p>
          <a:p>
            <a:pPr algn="just" eaLnBrk="1" hangingPunct="1">
              <a:buFont typeface="Arial" pitchFamily="34" charset="0"/>
              <a:buChar char="•"/>
            </a:pPr>
            <a:r>
              <a:rPr lang="en-US" altLang="pt-BR">
                <a:solidFill>
                  <a:srgbClr val="640000"/>
                </a:solidFill>
              </a:rPr>
              <a:t>Mais ricos dos ricos</a:t>
            </a:r>
          </a:p>
          <a:p>
            <a:pPr algn="just" eaLnBrk="1" hangingPunct="1">
              <a:buFont typeface="Arial" pitchFamily="34" charset="0"/>
              <a:buChar char="•"/>
            </a:pPr>
            <a:r>
              <a:rPr lang="en-US" altLang="pt-BR">
                <a:solidFill>
                  <a:srgbClr val="640000"/>
                </a:solidFill>
              </a:rPr>
              <a:t>Mais pobres dos pobres</a:t>
            </a:r>
          </a:p>
          <a:p>
            <a:pPr algn="just" eaLnBrk="1" hangingPunct="1">
              <a:buFont typeface="Arial" pitchFamily="34" charset="0"/>
              <a:buChar char="•"/>
            </a:pPr>
            <a:r>
              <a:rPr lang="en-US" altLang="pt-BR">
                <a:solidFill>
                  <a:srgbClr val="640000"/>
                </a:solidFill>
              </a:rPr>
              <a:t>Excluidos socialmente (deficientes, viciados, drogados, prostitutas, etc).</a:t>
            </a:r>
          </a:p>
          <a:p>
            <a:pPr algn="just" eaLnBrk="1" hangingPunct="1"/>
            <a:r>
              <a:rPr lang="pt-BR" altLang="pt-BR" sz="2800">
                <a:solidFill>
                  <a:srgbClr val="993300"/>
                </a:solidFill>
              </a:rPr>
              <a:t> </a:t>
            </a:r>
          </a:p>
          <a:p>
            <a:pPr algn="just" eaLnBrk="1" hangingPunct="1"/>
            <a:endParaRPr lang="en-US" altLang="pt-BR" sz="2800">
              <a:solidFill>
                <a:srgbClr val="993300"/>
              </a:solidFill>
            </a:endParaRPr>
          </a:p>
        </p:txBody>
      </p:sp>
    </p:spTree>
    <p:extLst>
      <p:ext uri="{BB962C8B-B14F-4D97-AF65-F5344CB8AC3E}">
        <p14:creationId xmlns:p14="http://schemas.microsoft.com/office/powerpoint/2010/main" val="2662301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CaixaDeTexto 6"/>
          <p:cNvSpPr txBox="1">
            <a:spLocks noChangeArrowheads="1"/>
          </p:cNvSpPr>
          <p:nvPr/>
        </p:nvSpPr>
        <p:spPr bwMode="auto">
          <a:xfrm>
            <a:off x="357188" y="1493838"/>
            <a:ext cx="6223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buFont typeface="Arial" pitchFamily="34" charset="0"/>
              <a:buChar char="•"/>
            </a:pPr>
            <a:r>
              <a:rPr lang="en-US" altLang="pt-BR">
                <a:solidFill>
                  <a:srgbClr val="640000"/>
                </a:solidFill>
                <a:latin typeface="Calibri" pitchFamily="34" charset="0"/>
              </a:rPr>
              <a:t>  </a:t>
            </a:r>
            <a:r>
              <a:rPr lang="pt-BR" altLang="pt-BR">
                <a:solidFill>
                  <a:srgbClr val="640000"/>
                </a:solidFill>
              </a:rPr>
              <a:t>257 etnias indígenas</a:t>
            </a:r>
            <a:endParaRPr lang="en-US" altLang="pt-BR">
              <a:solidFill>
                <a:srgbClr val="640000"/>
              </a:solidFill>
            </a:endParaRPr>
          </a:p>
          <a:p>
            <a:pPr eaLnBrk="1" hangingPunct="1">
              <a:buFont typeface="Arial" pitchFamily="34" charset="0"/>
              <a:buChar char="•"/>
            </a:pPr>
            <a:endParaRPr lang="en-US" altLang="pt-BR">
              <a:solidFill>
                <a:srgbClr val="640000"/>
              </a:solidFill>
            </a:endParaRPr>
          </a:p>
          <a:p>
            <a:pPr eaLnBrk="1" hangingPunct="1">
              <a:buFont typeface="Arial" pitchFamily="34" charset="0"/>
              <a:buChar char="•"/>
            </a:pPr>
            <a:r>
              <a:rPr lang="en-US" altLang="pt-BR">
                <a:solidFill>
                  <a:srgbClr val="640000"/>
                </a:solidFill>
              </a:rPr>
              <a:t> 185 línguas diferentes</a:t>
            </a:r>
            <a:endParaRPr lang="pt-BR" altLang="pt-BR">
              <a:solidFill>
                <a:srgbClr val="640000"/>
              </a:solidFill>
            </a:endParaRPr>
          </a:p>
          <a:p>
            <a:pPr eaLnBrk="1" hangingPunct="1">
              <a:buFont typeface="Arial" pitchFamily="34" charset="0"/>
              <a:buChar char="•"/>
            </a:pPr>
            <a:endParaRPr lang="en-US" altLang="pt-BR">
              <a:solidFill>
                <a:srgbClr val="640000"/>
              </a:solidFill>
            </a:endParaRPr>
          </a:p>
          <a:p>
            <a:pPr eaLnBrk="1" hangingPunct="1">
              <a:buFont typeface="Arial" pitchFamily="34" charset="0"/>
              <a:buChar char="•"/>
            </a:pPr>
            <a:r>
              <a:rPr lang="en-US" altLang="pt-BR">
                <a:solidFill>
                  <a:srgbClr val="640000"/>
                </a:solidFill>
              </a:rPr>
              <a:t>  Tradução da Bíblia:</a:t>
            </a:r>
          </a:p>
          <a:p>
            <a:pPr lvl="1" eaLnBrk="1" hangingPunct="1">
              <a:buFont typeface="Arial" pitchFamily="34" charset="0"/>
              <a:buChar char="•"/>
            </a:pPr>
            <a:endParaRPr lang="en-US" altLang="pt-BR">
              <a:solidFill>
                <a:srgbClr val="640000"/>
              </a:solidFill>
            </a:endParaRPr>
          </a:p>
          <a:p>
            <a:pPr lvl="1" eaLnBrk="1" hangingPunct="1">
              <a:buFont typeface="Arial" pitchFamily="34" charset="0"/>
              <a:buChar char="–"/>
            </a:pPr>
            <a:r>
              <a:rPr lang="en-US" altLang="pt-BR">
                <a:solidFill>
                  <a:srgbClr val="640000"/>
                </a:solidFill>
              </a:rPr>
              <a:t>  4 Completa </a:t>
            </a:r>
            <a:r>
              <a:rPr lang="en-US" altLang="pt-BR" sz="1500">
                <a:solidFill>
                  <a:srgbClr val="640000"/>
                </a:solidFill>
              </a:rPr>
              <a:t>(</a:t>
            </a:r>
            <a:r>
              <a:rPr lang="pt-BR" altLang="pt-BR" sz="1500">
                <a:solidFill>
                  <a:srgbClr val="640000"/>
                </a:solidFill>
              </a:rPr>
              <a:t>Katuena, Mawayana, Wai-Wai e Xereu)</a:t>
            </a:r>
          </a:p>
          <a:p>
            <a:pPr lvl="1" eaLnBrk="1" hangingPunct="1">
              <a:buFont typeface="Arial" pitchFamily="34" charset="0"/>
              <a:buChar char="–"/>
            </a:pPr>
            <a:r>
              <a:rPr lang="en-US" altLang="pt-BR">
                <a:solidFill>
                  <a:srgbClr val="640000"/>
                </a:solidFill>
              </a:rPr>
              <a:t>  34 Novo Testamento</a:t>
            </a:r>
          </a:p>
          <a:p>
            <a:pPr lvl="1" eaLnBrk="1" hangingPunct="1">
              <a:buFont typeface="Arial" pitchFamily="34" charset="0"/>
              <a:buChar char="–"/>
            </a:pPr>
            <a:r>
              <a:rPr lang="en-US" altLang="pt-BR">
                <a:solidFill>
                  <a:srgbClr val="640000"/>
                </a:solidFill>
              </a:rPr>
              <a:t>  59 Trechos</a:t>
            </a:r>
          </a:p>
        </p:txBody>
      </p:sp>
      <p:pic>
        <p:nvPicPr>
          <p:cNvPr id="317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9863" y="400050"/>
            <a:ext cx="243998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tângulo de cantos arredondados 11"/>
          <p:cNvSpPr>
            <a:spLocks noChangeArrowheads="1"/>
          </p:cNvSpPr>
          <p:nvPr/>
        </p:nvSpPr>
        <p:spPr bwMode="auto">
          <a:xfrm>
            <a:off x="-214313" y="400050"/>
            <a:ext cx="6143626" cy="928688"/>
          </a:xfrm>
          <a:prstGeom prst="roundRect">
            <a:avLst>
              <a:gd name="adj" fmla="val 16667"/>
            </a:avLst>
          </a:prstGeom>
          <a:blipFill dpi="0" rotWithShape="1">
            <a:blip r:embed="rId3"/>
            <a:srcRect/>
            <a:tile tx="0" ty="0" sx="100000" sy="100000" flip="none" algn="tl"/>
          </a:blipFill>
          <a:ln w="6350">
            <a:solidFill>
              <a:srgbClr val="640000"/>
            </a:solidFill>
            <a:round/>
            <a:headEnd/>
            <a:tailEnd/>
          </a:ln>
          <a:effectLst>
            <a:outerShdw blurRad="63500" dist="38100" dir="18900000" algn="bl" rotWithShape="0">
              <a:srgbClr val="000000">
                <a:alpha val="39999"/>
              </a:srgbClr>
            </a:outerShdw>
          </a:effec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pt-BR" sz="4000">
                <a:solidFill>
                  <a:srgbClr val="640000"/>
                </a:solidFill>
                <a:latin typeface="Arial Black" pitchFamily="34" charset="0"/>
                <a:cs typeface="Arial" pitchFamily="34" charset="0"/>
              </a:rPr>
              <a:t>POVOS INDÍGENAS</a:t>
            </a:r>
            <a:endParaRPr lang="pt-BR" altLang="pt-BR" sz="4000">
              <a:solidFill>
                <a:srgbClr val="640000"/>
              </a:solidFill>
              <a:latin typeface="Arial Black" pitchFamily="34" charset="0"/>
              <a:cs typeface="Arial" pitchFamily="34" charset="0"/>
            </a:endParaRPr>
          </a:p>
        </p:txBody>
      </p:sp>
      <p:sp>
        <p:nvSpPr>
          <p:cNvPr id="31748" name="AutoShape 2" descr="data:image/jpg;base64,/9j/4AAQSkZJRgABAQAAAQABAAD/2wCEAAkGBhQSERUTExQWFRUWGBwYGRgYGBcbGxgfGxgXGBgXHRwcGyYeHRsjGxkYHy8gIycpLSwsFx8xNTAqNSYrLCkBCQoKDgwOGg8PGiwkHyQ0LCwvLSwsLDQsLCwsLCwsLCwsLC8sLCwsLCwsLCwsLCwsLCwsLCwsLCwsLCwsLCwsLP/AABEIAMkA+wMBIgACEQEDEQH/xAAbAAADAQEBAQEAAAAAAAAAAAAEBQYDAgEHAP/EAEYQAAIBAgQEBAMFBQYDBwUAAAECEQMhAAQSMQVBUWETInGBBjKRQqGxwfAjUmJy0QcUM4Lh8VOTshUkQ3OSosIlNHSjw//EABoBAAIDAQEAAAAAAAAAAAAAAAIDAQQFAAb/xAAyEQABBAEDAQUGBwEBAQAAAAABAAIDESEEEjFBBVFhcfATIjKBobEUI0LB0eHxkWIV/9oADAMBAAIRAxEAPwAbMLpDiwhiCOUSBpvvvjPiGZd11NACCQFBFoid5k/njTiOWp+G3hVGYkwZDatWqNRnrIsCYg4DzLHUyzIZkgjmqoC1vWMVonbRhLdnlD1KrHSrXaCTvvyv9BjXKIQoOwDEH7rffjRsiDJJIZZNjIIPKNx63xxXWAq7AGb945C84bBTnEg2lP4WvEaHiUdI8t5I6CDJ78sbfDXwL/e6JdapQFiieUEMftMzTZQAZHpEzjVtJpgKZeY5jlYQL9fphrwfjTZRQFpq1UByyLr82oArIJgLIJIXpPTDHO95GOMpMn9nWdytZwKa1VVZ1Bl0sN50k6uvLeY2xQIqjh7eEJ8uhyD5rQ5DX5MDe9m7Yocp8SjN0BWANJ0kEqeZFgs/MADqYdMTXxPw9qeurRkFwaeYRAdMga9cQCqkAsOkNeJwND4gibSlChFMvOnxCQsc4hSF9FPLrjXhvwwa4lQFWyzEmBJ39ST3wCjNma1KmZg+URsqzLR0mST/ADHH05q1NEVKcAKIw4NAHinRxlxulD1vgukh2k9bmcKs18NBT5WKT0OLvMVpwnzyzirI7aLC049M1wohRbrWp2JLrznf2P5HFCoV6J8ysrsCSDz1LMg3Bvz3xjmUBwhq5o0XIB3M4mJ3tOFQnh9mVYZXOtka9Smjgi9F2A3m8idoMfU414/wQBE8KoKoAl9MjSZkiYt81h1HfAWfzyvGZ0qtNySomWBBOoMd7Wg84w+4utFVIosSHggSxkhSSDNt7z2GKzj77fHn5YVfASHLZGp4lNmDqqqT4oiInzAgfaBYdzPPFFn8zqyT1C4GhdKqpYiWAJbtyW8XxMZyq4YkNBcLpURvAB9OXc49q8TK5esjUw0EaiyzpOwAM2Bgid7W2xMrS4qAUvy2mxiAQDE37/ljzJZVpBeVUEGVI1DaRvzBn643UhvkgQLrN9pEHn6fjvj2lw8a6InQHADEg6VMm8CT8o9Z6Ye/BSeV+r1PE1L4qhKSymq0qGjSNI8zmZ398acOzVbNVDTy7GnSSA1UgGo0GUEmYIvEbDecAcZcanCMWQEhTtN4BjlOL74V4UtHLUxFyNR9TfDWwjlyextoarwdF8x1O5uXcgsx6m0YXV6Zm3Lbtipz9MR64SGkC4GIcQ3haMWk3sLj0U7xHN1VOvW085vP+owKnGpMt74e8Tye+ILMuQx6YmItdbSqM8AFEK9yPE2KkMBpcDygfumVO+/pyjDHjXxE2WpAArqqEtETpB+UNJvaWj+XEJ8P8V01FSpemSLTt2neDh/xajrqLUqsSFhmCgEsZ2uYAuB2A2wn2Ww0kA1yVxm+JkU1Yr8zTp0jfoFFpAk36jDDNZ/LivSdqZpqF0sSgudIl1EkK88xtO2A+J0k0BqLHxCZZSTqAHlmQoBkTttjrgfwfUzgQvUSlTDEF2I1G4+VZkmLSYGwxBjBKInNKk4VmsrS0ZlitatVvRooCBT5AuTu11Exuee+AafC69YeK9JmaoS5MfvktG2wmPbBnxNxoZEDLZEKoGkGp87vGg+GCZEHVeBG+18d5tm1tChwTIYuZINxtyg27RiSMogLS3iufD1KlRYakpBUx8x3EkKN5nCY09OlpAiLDdhN4B62+mH3Ec5QRq6IW8MjTRgjQr/OR6CDpPsMTOY1VMw8QLSttoE/r6YFgLG0hebOUbWqICCNKmNMgGWAM36EknaMLxTjUxuC0DnMhr4Po5bxKRdd0h7fuk6Tedg0bfvHC558wNrbg9CBOCDyDhAc8phTfRREr5g9mk9AQsC085xo9epWupOqlLEwLiQGJP8AmmTaMLqLBCus9RBE6trAfS56HFPl/hmqZqkOKVRVYVNIGjrNMmSIIB0m4kjbAEd6NoLkJTzlepTIkoGVvEgqrEECbzOrTyvzt1ncxlVyyvorVSWgAadIZWVgxJDGb+WOYY9MVvxBVonQAVasUWQq2mTJDct40/wiZxJ/EDNUzng6gxQ6JGxPyz/6ib9pxZj6Lg3Kc/B3C9NNs0wlnMICYstvpM4Y1+IavnUz/DDD7tsfq/EKdFUpqRpRYvsIH4n88Z5FmqS+iBuBaSOpmw5b46RjuhWxp5YwPe6L3LVyiszmQCYnpywNRq+ODymY74x405IsjA85BKj32xnkMtKK08piSCB7HFI/FtWm2nt3BLuIA02jEvxRpY+3+uKbjLibEkb339MTPEILW/X6tidOaeQFS17AY9x5RXAq+otSOzXA5TP9MUeUz7BwraQygUwDY/MNXTYDnvJxHcCJOYpiY1NH1OLTi1ACsT5WYsrBwdU7FwCb2P0nfYYsSgFwtYDsL3O5c6gRyljfYAgav1fHXxFk4pVq3ialDKBEEFmhirSdwp5A3jbAjVCZJBMkjbpePuws4lmCW0ROuoDMEtAuY62/DAOZlC00EfwvM6CZAuIYgxvy/OBjWlmtSauen5+ZvHmn8Rf1wCo8SCuwNvex+7Gyj/uzHnOm3QGR+X0w4DIQjlChNdSnTG7MBHqR/XH1ykoVQBEgY+dfBGXV67OfsggHuSR9YH34rM7w08qlVTM2Kwextt74Y9xtaMELnCwFtxHOkuqxYCbeuMcvWUZgrz0z+GPcrlWprdtVtMsZJjmTETvthDUqlK5PMyPY9O+KEjtpF963oo7iLBzSoOLZCV1DHzXiWSioyn1H54t0yzAXzD7bMgjeZkHpa0YnfiBVeYPmGGh4a/zWVLA8syDhSIeD6Yt8jnvEVCd2Ik+n9TP0xF16EAnFFwFiaQKGGVgQDsTNo7wDbD5LpZLwE14qjqRpKtCMNSg+YlRIM7kG3SVth1keHuldcvWKhXgzdSmpdZEG88oIgnCfMZ0vRVmQLpIB0knUIIvJgCfx2wLnOOU3dWpkiotmDeYkiNUliZmD+owgtDuVBrlWeb+GhlwXFYVWLadgpUkRIEmZAueU4T1uIQxF/wBbYd8erPVpq8BdNHxWjlrJCr6x7zOJTWpuSJxBeLodEp/KZLlqdXLpRp1AYqa5fey3E8l2N+rdMJqDw+qBKibeumTft9+DMjS0NqomK0grcDqLzYGdN+hFsA8SosHgga9TKQOskwP9OmIa2hlNk6Ihs+aaPTBlCgWQIaNRN49t+ROAc1Usx3AiAQLwDuLiIAxpnSCARvpAaNzafry9sZ5anaLsRIM7gXJ9hf64YMFDdmljl8/T86sCSbLvaIuN++LPhXxdU/utCkRXIDnXVlTMyKdK+wuLkT5bYj62XRjqUQZBHUgm5HTkffFH/ZxlGq5gudOmkpim7AbyWMHkZnVyMcsS43wmMFJ7VyVDL5YZl9PjUw7KhKuSQBAJEgqDDR33x8q4DxADNeI5kkm/eCAfzxafEVEa8z4SlKOrTG4Eq0xN7m898fM6pKPHPDYji0xyu83SDlYIMsB+c4Z5OnUf5zXABjyJ5FAH3ne0TbEx8LcVUuuu179jj6NRBJ1JUKnqD7csE6rtWISkdZgbJVSp6nS25AkexMQNx1wur5kA07EEFlYEQYImGHYx9cUfF1cgq5VwRfUoJ5SZInliXzhp0iosFUQY5k/7RhTWgvtOkeQylOcQrkM15HTC2rRJ83Jhb2kYN41naci+lSQCd4HMxzxi1RZBVtSiwMRIFpj2OODQHWEh0rnM2uNrnhVHTXonpUWfqMVGcdRVAUsQQWGrkDJ/IAkQDGJWlV/bD9bRH4YPpIwZmbZkYg9bX9+2JcAXAqlJwnfklQpJ8pJuLEnzCw6gjC6pQD1og+QTuOgH5/fj9kmYamJMCQAdt9/YTg+mbPU21WsLkKNh0v8A1m2O6JbVxTpBWi45bWBIEx1N4n2wFnxCCmm7PbfoxY/cMbPWDknzLIEra0CPvN8YLmgtRGa6rvHTme9jtgXAkikxh2uFpj8KI1HVq+w0HvuZ+kYrqefLkA2k79BhQpUkPIK1BZhsY/0w0TIeICqmDpMHphbt1rbil2s2hE5jL5WY8Qahz1Ekdun1wFVyVGYDEmQZDTtfaY+mNOFUM0sjWFhdIEUzaACbiZt+pxjxqnmDeVZiYKxTFjAkWkfKLjviXQgjhQ2V46/Ve5ojSwJkjYjmD17jEbxUkAk8sWDZFggDGWC3Pfnic4rlQxWmNyZPpuThHswTZTnamSqUrTqa5Ecvx/2OKL4aUrTWDfUZUiQQCY9sLOM5DwC2ki8Ab78yJw1yNKFUK1x2YdL3HXFovBCxJmluFwc8WWflIZV33JDG3Y6Sb/u4xyNXTmQakaGYkjkAIuRzmSB+e2M+J5B/DYXDM1MnSeWmoG72npzxtlh4hWmyiCtmvK3vLAEgWBmCOoOFjByk8JzW+LNXiUNKhnqli/MgNqROhEk+xjCx5JMm8mbjrhZxTJBak6zMAbAt5RE79txONkAYatRM3kEQe+2Ba0Nst6oXDcqN6Mm7MI84IEA3ET3gD2xnnH8pYlgRqMpYiVgx7TjrKOnnIZjNyp+zYgi/Qj0M9sc5pQCeUzG4mQdu9sGw4RuvAQIqDUpM+YWuJOk3/D78aZfN6nUESHZ0NgTaNJ66YI+/GGeyt5MgJBmIPmW5A53AHvgzgrqokAeU1DtdYWRfuZv2wJObXAL3+7hCBUJQghhNrRcExzH546y/F6dHNmpMqqhQEOzBf8TYyA0QDvGHHC8sfD8bMEu6rU8OSD5UC3g7nzkidtMjcYBzTmobKFXkP1bFiJomsdP9R1VFLOKcarZonw1dlgITc6iAYJJ2O5j39BU+EDTpHNZuRTsEQSGqGDAB5LuSegt1xc/CnDUQVm0gvo3MSFhtUCRHK+GPx+rDMZSQDT0vA3GqLR3+WDhbH097B+n+LTHgNaHHqvluT4VEWKk3A3gHa/UfrlhwMxXobEkYaZzhvn1MChE22A622A52J29Mds4iDgyQ9ocOqmCVriQ3kJFmviOuwgKZ6wcTmbWqT5jcmwJAk77k4q87mP3bYTZnhYc+c66hHlp38s/+I8bAchucJdJsTpOLJUVWV2eHkEWjp7YZI0CBsBETz6fmcPW4MtBWDU/EQwNZsyHYt5TcdtvzH+JuAtlCitYP8pg6WFiGUxJ3vbfqIw8HFqq0h2QUvyVA6lblc4e5SlcgmxmRyPLbrywuykPVZV+VRPsunDrL1zRVaqnzsx0/wxzvvvYd8C4WQlvzhbV8tpRZIlmmxBAXSD16H64/VKiBAzsJBgLO1hFoki5vEXOMTUUUhq+UCY5m+oj3298Z5hfIlTVvJMiYK/ZsJAIJF+mIJvCFraK20qTaRqG8WvNxyBm4HbA/9zhWZvQesQT7fnjxamtQRG4PYT+EX9sFVMk9VqVIES6zJmwvJMAnYTYc8cDRyjeOKU2mYqAnwyZ1yq8hFvS8/qMX3w7x7SQKlgw3xPVvhkpV8FWDu5CgwQBN2N+2KGt8LnKqtJzrUiVbaeZHYicA+RgcGE+8c0rMQKps9V0o1RZaPsqCxNwNh648qoFEkz7RicoM9OnUVKhUk09JaYADEsJAMX0H0U4F43Vd6lSKn7Mu2kA7iTFhhRcSSCFcD+iI4v8AEIuB/viE4rxuqtdWptpKgk897QRztNsUbZQIpY7xz3+nLE1Uy8h6hBJ1CLWuJ6cgPw64fGzdkDhImcQtMkWrVEqVL3LbdPlFtpImBsAO+KKkXZhby73Eem2BMjlPFo6qZ/w5ZhHm5adjNzaRbBuUzqaNLsUMGSBMWEGJE7z6DAGi7PRUHudaIyjF2kqXXoCNT72AueXTGa5vRJApJplWR1apJGxIMgMLgGIHQYxoUdmTyrBsPKSI3J6c42xjV0hvL9q+qbLe4HcdTiKo7lwqqX5ci9YqqxrMBQKZYn2C+UdyR74vOH/2Pu1NTUemHIuCl9+cc4jEPmOIV6WlFd/8rEAEyZMcwDN8dJ8UZtRpGYrQP4mPfecG010UBo6rVsxodWCka1EkAXkWXlyM/TBBog6AzA7TyJ5E/W/vgzNZt6601KIq0gdhpkMtwSTB2Fz1Y9sLM1u1QMTpNhFraWse2n/3YIA1ZRuQnEc0YKuCA08oI8x+owbwOCSvOIPeBBIPcQOxOA61Q1TIOkaWme4ECOZJt7Ya8Dyy08s1YaQxb5ftGYBYDbdbxg2NG4dy5rSThOlr6wgJgeI1L/n0ig9tSD64n8tm5gtaBcdO31xl/wBpCo5y5bSKqhA22hyQ1Nj0hwoPZjjrNsX/AG8RrbTVX/h1ROtT0DRrHqw+zgmPEc7mng+vqb9FEW2E8yHEypDfZBUuOTAMGC/WDi6z+RTNUVplwrpD0KpNjHy+toB9jfbHy41YVV63P4DFD8P/ABOKailWJCmSjzdLj3je/L02TrGOid7ZgscOHeO/5fZWI/zBs6o3PVTVU06qBK9P5l6gR5l31KZHsee+J6vloECbWtf0jnHLtA97/ONSrgCuviKPkqLZ1/iGkzc816bYQV/hRhejmkfYgVAdQ1EAeZfxI5csV9GY9hbE6x0HUeCqSxyNkErR5+KTZb4SdjLAL3bzQP5Qbn158jcj3P8ADVpHQg5XJNyx5kjnt6csUwTOINLU6Tmw1CqRY+qenthZmvhrN1GlzRQnclySIJU/KkeX8I9cVtNBqTqC+bgcUUzVH2ke1nJU5xzNIaehQvlXSTyJINrdI3/ph78ecH/+h0Fqf4tJVdZ3ACksv/pKiOsYO4P8JZbLsGqVP7zUWCqKAUB5Ei8/5iB2kDCf+0TjZrMtIxJ3UGdA0ghSeZLGfYdsXN7YgIWm3H+bJ9eSOKGiXdP6pfOfhuuDVepUaLGf4p5TvvHtPTDXjNN3KRBYLJAPXmBv92ETZPQexI9sOGbWyjxFMCxg6jFgDax525ScWHApJGbTShkiX08ijTPoFIiJmIPLecE16dNaIptVpqQSyeRoE6Nzp1EiLA2v0sQKOZh1EgsCIg2J3gawY/m/1wUcvSqaSVqIR86FgQWJ832QVFtr4ENzSkG+Fv8ADOQ1FjqbRB1FQqltVigkcwTPT3xahcv/AHV1oKEeJIa7naTJNxttt2wpyiLHlAA5AbDHNUEGRuNvw/C2K+o0/tSCHGxRrphW2R01Js1Wq0a61FN91B2PJgBtPPBy/E9QMKecUVabgMGAEjULMsAdxG9jfcYJoqlfyOLjl+YP6ufTGGe+E2IkEMLwCYNgC0cogryvPbGh7GGU/mNBHfXvDuo8ilX3OaaROd4ToAemdVNhIO8A7TYW25DeDylbXy+GXDM9WyqmlUps9MFhB3BmCAwkESTvvO98C5itqJKUnCm4EEwL845QfoemM6OKZrix4sDh3ePHxVxszSMpFxfLxSJPb8cIMtRLOAsyTAjrI/XtivznBa9cBVpuARMaSJ2vLQOY+owXk/7NqwBZj4ZA2mWMi8afL15/jja07hFCR+o/x1VWZ4c7CRZDL+Fnm8H5QzRp2A/pNsVHHuDZZ6COE8MsQF8NAWJkysSLCTPM6QMa5HgKUl0KJLAS0/iegvj3P8RVUpop86rud0n7XZ2EEfug9TbzWsb+ZGxh94c+QHX5/umRN3XYwo/igamfCYixCkKdUnYSfbbl0GMuFKxMixBvPW1gNu/qcbZpQHjkf0PbBHDqMxoiAbzuL3Ppzn/bF1lge8q8se00ELxRyTKklXNhvcwCRHUWjvjVstSG6lT0Nvum2NKuQalSGsRTaxiN1MaQJnVIuDG47SNTyjsJp0wUvBOmTfvfDBtHKA2izmTpZARASAsmRJOpiYiSMB1M1OpRAUEg9CWsffbG9SxZmO+m3QWt73wLn6iLACxPcyTJkm8C9rYaVxyV5leGmtPhSSAHB5wLE9AdjfbFPxvOiFpJp0UxClU0kzczfef688Nv7NGpplTWqruWpqdMgKD5jI5E22+ye+C+J8Ay9adBFPut1PfS0AXMWbpbD9HqIGybpDx3dPPr/wATfeDcDlfMuJ5dWB1AH1sf64b8PzhakaygM4QLmEaSKqACKpEySIGogyCA4NyQbxf4CrBToqUWBBEl9Mesi2P3DuCrQgnNU1ZSLqUYCBt5nUmekXvvhvaep00tFrgT6waz/Bygja4JfmaBqS9EzAlqRu6CLlTH7RO4uOY5nOupdlUAkgBQBMk9hvM4e0+G5SrmFWjXZXsdNOmwAI30OWhRzuSB1xU0eB0wdRDFyYYgANUF5BhR5ZIkgAvEEnnhy9psgFOs44III8758/8AVYbGTwkHB+FZmmoKOLSSGukzOkdSLyyxewm+Nl4u6kGtRIWwLLDL8xMieXoTimzSKRDQF5gEAQOVtltfrEbScBPWSozICCwjUOQ1bA9yNh/tjzbtUZHFzmj5dFdFH4kMhBqaQTcgiCYA0vt/yz9e+O1UFyD+9pvfc8p/iLD/AC4V1HOUqXYaQjFQxj5Z0iTt35edjjfJIyqodvMFlj/FpCn/ANzu3tg3yPLfiNeaEs2la53jK5dQ7EBfmPTzsXA9dCOPpj5keJVK2YaqyiGYm5G3LbHfxn8T/wB4Yqginqkb3AUKBvBE6jEW1YzyA8oHYY9b2F2YCC+TkqpPJVAIqjwtaqOGZg1oCpqHWSZsMDrTSnKsJgkSJ81wPpY7Ryw64Xm/DJ/aPTUi+lQSem5gc74U59RraLC0CPQAjeJ398XJ4JInusHb0KF5ZQo+vXifGlqEL1lSmuoswUSOpi/YdcH8ZYUa+i5VVChjFyvlY2G5N73gjfDj4W4E1BlrPEuH8Nb69vmBiBYkCSNweQw0+JaGW0MlcuxpzLKaA/aaQW0WDtBIEEnvtirG8PdTTji/HpXfwVDcZI8lIUeMFTv6/wBMM8nxlagnl1xC5sGLOI7yD92NOG8X0wMW36d8R98Iva3wruoosymCNjjfJ8fKsFcmAZVrsAZJKkfNpJJ2mJO9onaGe1AY6etIieX54RJBuy0kHwRbwcOCrMz8QFAAEWqNhocFxNpKG7GwuD9JtrlfjCrrj+5Vgu22wPiH92Z85xO8J4tVosYhlJurfSx+yf1BxV8L+IqNaAxVWMeVzBvyvY+xPoMZeo1mr0zaLQ4d/wDQUiKNyY0/iN3C6aGksGkM90A1xMLeSvXHa8QrMvmKiwPl5bahJM7wOWN6GWUXa0rz78j9TjHPVBTpu24RGeAdwFY+1xb17YzpdXr5mbhgeGP7RNijaUl41xdMomoiWNlHU7kmOXM+wxCt8SU6jnxRDMZ8Sn1O+pJhvYqfXmq+I+LPmaniO3ZVGyjoP1fCqhSOoGCYxo6Hs4sbmy89y583QKg4rQdSGJDKw8rrdWHUH8QYI5gYo8kBUoIiyARqA8skmAwJHcHTP+uJ/gdLMMwRVlHIDI90YwTcTAMAwQQRFjh/xHKrRpJFN0ZhpKk/uTf5RfzASdwoPfF5wfE4MkFE/bvI5H7pL6cLCEfMeJRrUWB8YEeGZjUVMMCIuYsIuIA6YVUeMVaY0B1AHVFJ36lZxtVrrXbwyYqrZGJ+e3yMeRHJj2B6jl66T+1oFqgsxJZSSLXEb9cLdQOVWJRme8IsoYlfLKiQVNoB6yNok7YX8V1NTj5iH1UyCCGECQPfHWeqFoAWZW38Lcxf7Mj9Rj9wZWLecR4YJPe/ljoQ2r2w9rC53KbwFR5X4kbLU0pMNS0xFoB6kd7k3t742ofE1J7rUCtP2pU87nkem5xM5tpnCPO1iu2Om0EV7mEtPgubIayvoHHeNnwWRXBDjTsvO0SB+owjyOQao600XUx2H9egHXH7gnAajU0SBqY62P7ojmR7W6zj6Dw7goopopmCwl3IBLW8q3tF5jbblJNSXWjRR7S7c48X9yjawyG+Au/h7giUEgQWMF6nXnAJ+yOXWJ6QwqVAQbwu7MDcjkBz6CbE32xhWqqiftGCU0uSSR7k8yTNzcnYCMSPHvizxUK0JRCY1bM3WOYHLr6bY81HBNrpS7m+SeB67laJDBSO4r8WJSqBFBeLMQY0dQp5v7Wj2UbLKEqCoCFSrYsbI4YmC3/DqBt1NjDAETGJagokDGuS4qUJUkhGPKCVJsWANmERKGzAdQCPQP7MbFHUfNZ8fXrOUgS2cr6LVyy1EGtfMQVOrcSCrD8jEdemPm/G83Ud62V1EMrFlBvrUBjoBmxCNIEconbFt8PcS1U2puFVqMRpJ0spGqm6kmykgjpaIGwlP7Q+G6HTN05BsrEciPkb1tHsMYmiGycxP+XnyP8AqtPedmFCUfPUUE2Jn2F8fXspwfKIiaVptK7kliSRMkSfwG+PnLcOZ38emo01F1RyUyRUAAvAYGOgIw94d8VrRoCmVYssiRpizE8z3x6kamRrbiFnutZ9Auyr3I1aSEFUEAk2pxbQVAmB9qGxP/2g5gVGosFIIDLqMCdiBvNiDv1wmpfG7H5KY3nzP/RcL+I/ElSuCrBViQNM8xG5P4YAS6tzgXtAHrxXPayl9PzhWpRpuIA0KyNcDzoF0Wkn5ogc4iYjET8d5gsyhUIBlmIB06mhivQ+YsZkyGHTHPw7xqtRpinUAq0QZCzDKfNdT/mJg8zIg4c1PijKc6ppibhkcmJJc2BBZiY3tv2wMUT9JJvjaHC7omqOeOnU+gm7rGSvnWW4c1ZysQqqXYm3lXf1uQLdcLxlNDskg6SQD1HI/TF/xb4io5gEJMCZdhp1idWlRuFL6d4MLtfEZnFms1wSYJjrF/fFz8TJqH3IK8LuvmlUBwvaFdlwXl6hmbn9TgenSwzylAYdtXWmFDMf1/A/lgnI8HfM1BTS37zRZRO5/Iczj3hHDWr1BTTc3JOygbk9gMfRuG8Np5WnpQFjuzHdmj7iemwEz3yO0ta3TN2j4jx4eJT4wXLjIrUDhahGkWEbmLhye4EERv1mcZ8RypZSEZlIgypid5B7X59MEpTKgs1y34GCfSdgP3QvOcZ1F2BIvM+u0ffjx3tn7915V218j/tA+HjlcwoA8lRda9jsw9jf3GGPwRGioSAy0wauk21NT0lZO8CS0DeImJn6H8V8Mp5yl4biCF8rRJRj335CeoxA/CXDalJ6tMsFZTpZSJBEXIPuNwQQ0EY9cNfDZ/8AJH+jyVJzHHJ6qi/7ZbVUS76dRKtpZGKCW/ZlSEBggFSDtMnHvxZklKvTT7L60W9lCy3oF8RgR0UdDginU0sDoTVIESSDEstiusqI1aSxEr0thhwTKh2B+diglzEFX1sGA2hmDzz7xhLtS7aAw73XYqz9+L+nTwJzWHpQr6r5auUEvDQZAG3eTzJ5dsMU4nXAAim0WllUkxtcibC3tjfjCoq+BTEGm7yWiTcqsHppgyRImJ6JxRqDeZ71EH3FMPsuJPCoObbsJrxFEm2mWJgqDp3JIhz7yAB7Y1FEtSZgLlonrA/1xlVpoZEgqBcTMQOQPWxwwy6kU0HO5PuSfwjGmw0dwTmjca6KdzuVdFuML+BcJbNZoJHlTzPOwAIifeMPeOZ3TYbnlgjgb+BWSn5W8QP4hU6pKqSsGIEMB1xX1Ez/AGbnN5Cc5jWEA9VYZTL0lAABf0gL2Jkmduc7cxgjivGqdBCznTyH7xPQcyx3/pfEZV/tBlSKVJgZiWYD7xJPtp9sIa+aerU11Wk8uijeFHL8+eMKHsufUP3T4HXvKY6ZrRTUZxvir5ipLWUfKk2Wdz3Y8zjHNGNK9B95xnS8zgdTjLNZiXJx6dkTIgGMFAKrZIsommfKx9vrgEteel8F1Wiko6yf6YCuQQASSQoA3JJ2HfEuOCpHKffB3E/CDGqf2epaSmJINQlmHdfJJF4JBG5mr4rl1dCjgsjwrCbxO/1j8fX5vxmpp00VNqUhiNjUJmowPOIVAeid8V3DuPGoFkgzTVivr9ofwzqXtoHXHle0NOdwnb19A/PlXInY2lKsxmUyqrSphiFYmWCmCZk9y0xygKPUzPGQHr61aQ4DGOux/DD3iNdGqEsdvKqqD5jNwxLWC3HPpG5worAeIg0hRp5T+8TJ735Wxt6Nm1gPU8qk/Lyv2VykXjGOqC0Hofvw3dITY/TCfJsdTNe0bdbn8sX5XYQkULVNwpC6TsP1t1wJxThLMsqQQesj2uLHDDhhApgbxt07n641pnQxgCDuLx798VHTEr0cfZY2W7JU9/d2WmGE6gIIPKNz+Mdp6YX6DrFothvxEaGBBiJ9D+uXtjLi3C2otT1/MwLbyQJgA8psdsTG8bgDyViz6f2EhZ3LikMNeE8Nes4Smsn7gOpOwGAuH5VqrqiAszWAH6274+rcC4OmUpFZBc+ao3oNh/Ct9+p6xgO0e0G6VmMuPA/dBHGXFF8H4OuWphVuftNbzN/Qcht1540rMSwvAGw6k827ducX2jHNTPjSSYCrvfc76Y6bSPa/PikWYSwueXP/AEsB+hfw0j3yOL3nJV4M2heVnYKzAatIJAn5jcge5/VsYLnwKgpH5tGozsfMV/L/ANwwQ9como3MgepJAUL0XUQJPIScQXGuOFc4tVLgKsD95WBePcN7W6YfpNKdQS0dxUOdS+h1KglYEeULzvHX9f6znH6zZVXzNKktWwFVCYJUAjUDyZQb2uL8sOstmRUpoyHUGAYHryIPQ9vbrGVZlgjSCGkFW2vZlPa59J6YGLUvin9p16j7hcWhzaUUPj8voZcqAyMGBNQbhClwEvKk2te+FnEfijM1NNMMKVMlV005UaQxhS06iBqNp546z3DVo1iEM0yTpncaWKshnmrAj0g88LM83nUdxvj3DJGvjDm8FVSygmGd40K4iqF8QW8UAamAGkauTGAL723vgbxEFtQMc5cT3iLY5/7P0gOq+ZjC3mdwxCi5F42jAQ4wwsNWK4BCp2QmdDOCpAUG5tInmJY/UYcV8zBPbCXgXDvLSqawXdyzpaVg6AN9jY2HMezfM0idWLe6mq5p2BzlN1K5NbxCDpU6QeWo8/YX+mCqGfZagKgErBQlT5dN/vJMz+eFyk62RoKjvFyZn0sJ9BhpwnhYpF5m5N+k7Ae344W4gik/T6YzzZ4HKBzlAKy1EBFOqSYN9DW10ie1iDzVlPXGZr7nDp8sFlGBem48wHzWNmU7B1MxPUg2JxP8TyjUTBOpWEo4EK47dGGxU3B+pOGavy3c9PH+/wDV2s0RgdYy09V3lsyfMRyU4FTNEG4Mk7zaPTHmWrwrdwB9+NstVLOqgEk7ACSewHPDt1WSqVcBEZrOCYHIRgnx/wC70Q+1WoD4Y5opkGr2JHlX1ZuQwOyJlzqqw9blR3VD1qxaR/wx/mjYqM5m3q1CzEux3PM4rOd7XA+H7/0jAN45XFetYDD7LnTSWsraSKSIp93NQd/MdvTCvL8FZjLfQb4PTLhLCxiwIt/vhcoEhAV38FMyMvI+XVe5cyyz8zSxnlEamPS1/fBeXGusrxAMx15flgGouiUI80DXJ5MdTL+EnBfC0Y1gW2iw5DsO18OHFBZkXxKg4jmAEInliPaZJUTJ+uHXHc1AIwjzs6F3MQBeYiZA6XOA/UrWoPugJjw7P6fI3PY/WR6gyMPkroVAYQDsZI+/EhlM1MA7HYn7J/p/Ttit+G8yGD0iNhI54NrdpNJp1b5WNjcePr/i4q/DruqFB4iM+gEMNc9AOvfHnx5R/aUYH2WTuSrbepkHvOOaNbwm17FHDgejAiByuMXJ4jTZmZQI1SpIMmTIMEcrgHlBjvma2UwOZMBgX9Qidcho89/kl3wj8PnK09dQRmHsBv4aH7gx5/6HDs33JAtfsLzPfe/4GBj4wC3Ms1jff1G59B9TjqnSmzbbwTPeXvc/w7Wvyx5mad8zzI85PrCc1oY2gtsqg3IBUbEztcyBckmfXn+7PYqAS5JJN4kQIE6Z25STyjoBjmnCgDVudyRLG89p9NgLbWjfij4mFb/u2X8wJCkr9skwEX+CY9THIXLT6d+pftbx1PcEt7qyUw4lx7xEZwfJT1lT+8UTSGHbxKyx/J1nEfxl40dqNEf/AKU/IjBvF64p0Voi5fTTWJ8wQksw7PWdgDzFEYB+IKo8VwLhfIO+hVpT76Z98ek0MLYz7vGf+Cv7SHm1Q/APFiddAnkXW/cBx67Ee+KnN1gCCdiQDPewn6x7g8sfKvh7PGnm6JB3YA+jW/MfTF/x7iK00OowDIsRNwSIsQT8vbnyxkdp6etT7v6k2Al2AlHHc0qsi6dpuYBPyrJ7nQb9sJGT9qrhVb+FtjMD7pmxm2Oqtc1HLtue+wFgPYWx5QIFRZMAEGbbfmMbWlDomNYtmbRRCAl2CByianEMupLrSZqhsPMKaJ5YBtLuw33UevMPOfETV3NSolEuwEkJYwAJ+gxlxGkVdhCnTtv+HO2AvCTmp+v05HFp1kLy934J1wjidX+8AOCqopJlVFyJ0kwGJ1X3MRywVX4gAQI+YxhY2YUuCrv5YmTKnuBNiefp3x7xCopuP3CViLNqEH8Rbrh7higrEDg0EoDM2qsAoLSTJ2ECb89zihyNUFSDuT+Q/PCimyq5LlH13BDAFZCyJI7XHphnlswFJkeXteOm2BqqWhoHD2rgeUQovBNuXb/TGJo6S1NwrI19LCVP8W4IaOYIPfG9PLhryL8xj1UIMNDA7YAsDhTgt1wFVyEpq8NQA6MvR92zH4eNgBqlcKRT8OkDIPhLoJ7FruR21Yf11UWSx5jA1WgxuothZjHn55+6rfgoHZ20p2j8PH7TD2wxo8NWmLe/f3xvXD7WjpGMxVYbj6Y5zieU+HTRQ5YETtt64X8RBBWOs/df+uC3q+UGxH34Dz1WSMSucchDZiuoMkgORbV+H3dMNuD0NTagZIAnpPMThHmMqSdREja249O2Hfw8dKVCAIW53w5nC8pKytSRVLL4gokENBjqMfs8q61AECNe/wC+NRt/MSMEZPitPMoaT+VgLHr3wvzdBmQCPOjFSebA+YH66sdXVL1AvIWDZaJ08x+vunB3DM6aLqee3qP3fzGMKSsBBFxJ9ABJP0/DAT57mfT/AGwQOcKu01zyrGr4NRTUuVBvuCCfskbb4YZI1ZDOCoqXpiRspIa3K459J2wo+A/hT++P41UgUkaCNV3gSFI/d2lrGAYmLfQOL/D3jy2twaOsggLJY/tANvssYNufbCNTpjPGWhXYZhuAOPFJa+bFMsoVmdRdVYamsCNyCbfumL4SVP7SAh0HLVUI+yagU+4KSb9ScN+HIHmrUEVEgkqILAD7S+0crRgZsmKjOadaqEvakX1IesW72j354wPw8MbiJGnHifuOVZLi5xa08fcYP1uvkkec4xms2CQngUSI1MdKkWsajC4sPKkA/unH7KU6dJPEBOm4NWNLVNgaVAG4BuGqbgTts3dbhNXVKUqlZ/8AjZkRHQBXbT7sWnoMCZllpvqrk1qojywdAiyhjAkT9hBHeLY0Iw1zdjOO4cnz/k15JDgWn3uV0HZT/eatmF6NMCBKgKrAf8OnaCdyoF/MQkrVLT7fl+ONsxm2di7klm5ntt2A6AbAY5Tg9aoAQhCzpBNpO1huT/XGgxojFuoeuAlk3QHVY8JyrVK0oY8Pzz/LGkDuTGHPFHatUpHSQy0wGB5RYW5EgT6EdBglaSZenUoFCKhGkXBM7knqux9IAxzkcsEAAkzz+nPlythIAldvry8Qnx74n45Hr5rBk074FpVFNQatpjlBtIF+4GNeNMVMdxEAn7sAVMvqA0m/NTcj0G5H34aI+oT9ZrnyReyPPU+C1zeaLOWgswiO45gDmd/UemAMxTfUfIfvH5YLyyGLkkyeRBEAxYxG3343rsmozrBm4At+OCAJ5WQBa0OUbxCR5jcsoi4FyTG1vwvgilwxqrFFCBVhpaoqBbeYy1tP6vgfQztpD+UFmIv05Ab8r7Y4zFXSVgxAiCJDR9ojl6/TDSpEmwrzP5NqRFN0dXjV+6YOxkjmBtj3i+WKGkQ3zqTAJlbgAHvz2G+MalTSdS3kjVII7TJxk1YswY3nY9RthrALS2vIdYKKp5hqbAglhFwTv39cOcnxFatgIPT88I62w9MLczWZSCpII5jHPjHRa+m7QfGafkfVVVSvJM7g749HEEUf64jszxmpEmJws/7RqOTLH0FsVgxy05O1IQPdBKuM7xVWMBvoAcZrXWJ1e3+2JOi8DB1FzAwwRA8qm7tV/wClqbZniajkT9BjHK1NfmIAnl6HCzMtthtSHhogsYAkEET2kiI98BIwDhLZ2g82ZOK48Vx4oJMW5EWv3nHNDMVVR6dNrORqW942kc8Z16cw9NIBg7yO4tzH37+neTrMjA7RZY3abH0/DBgVhZLnFz9xKY5PhfnNQjSAo32kbnrPMd8c5jMK7uymQyz0gj898C5muzgKXLqBG8He5/dI/U4YcHyxdwNMUyDLNphfKQdx/ELAzMWOBcUT3jbtCW1qkgimpAZSJv5Qbyx6E6RPc4XcN4ZTNQGrUATdmvZQJMdTFh1JUYbZhfJrYW/8Ndi0GNR6KL35kQNiQsk648ItqjY7fuxNo7YlqULX2r4Dg5TxdECoDUWmBZUk0qNIdfKjX5moTzw8FYKEpzOonUeqpLVW/wAzah6YDyVPwcqET5v2dGn6qoSfZtTeoGPMoFerUC/KoWgp7FlQn3Ac++L7GYz69EoS5MP7oreZwJKkseYBGo/ex/5YGIipknRm8FiofkYJA5X6xae5xZcUzB8Fm2LJP/qKx91U4mamr5hv+WDh0scwO9voLjqHQm2evVIPJZJaCGSWJBGgT9Z/pgDL5JwKlcqpQCAKg1GSQJQHYjrt+GHWWzAY33xotATsMSOyY2uL2k2fXghj1zmklwsnx7+fn9ugSXN8HqU6CajTYMZZRpNQc11HcjsNtjj9nGpuiaNSMuyjYH94Hr9+HGZorG3thT4NiYjE/wDy4iQXEmkcuve8hwFV3fx6vraCytF6lRqWpJfz1XeAaaqDqfVyHb/XFbmOG01yFSkJYU4qU2OkGoAiVWsoFtBmDJ+6JDM5RW1ts2k+bmLfh2xU8azfgGnnEfx6AbT4Y0hb0BRbzb7Jt2wieERGmignRzOly45+i+dBizGowUIJktNvYEE+gwtr5rLgwukaheA3mPSCYUdvN64a0qqhjqSnoXzKY1H5gsMAwncX+7GOfyjeKpVaRotcOhqAMN4J1WaCJUwe0YqAUFz3WSSsaQcnSrEiLF7jnYGI64/MjEkmZJOwBH/ScaZRRBi6s0W1NBEGZ7WiOZw0p5mgo0sQjDdRUWBz5JvzPecQTShA1LSbG1jJ2Jg8uk4Eq+kiZOxn3/LBGcyTCn+zBLKfMCDf8gOQvhcma0mWTQ52WZ9yPy/RE7uiS8WbC4ztSGViJJ+VRNgdyw2I5xz9N+XqA3W4kie4/LHGfzjFibLVBBWCb3YXmwPl32wLUoOK1Sx0rYWgLsdIG1pjDY+8otoCbgyo9MAZ5dsGI/lXAnEGthxTEtznyr74C0ab9cG176B1t9+OOIU4iSCb7bYSoJyvKV8MqK4VUGvhkGhJwQUryNVQDcT93P7sHDL6VPzxvIgk9xe4kj1wLwnL6tVSY09iZ67fl1wzdlWmpEELqUatV92U2vYOx5XA5YW7JULKg1Np3kH90AknlY9YwRTywPmCmw2BMdCQIsOWOMrexFxIDEdYkkcx6nG1cVC1iSqjcRpUc7CbG82tOAtC7OAuPAE/MomAecdrWEf19cGZR2DFdRIawEg77wLR92FCuoMok3MEsZHURt6f749kL82uQReBbzX9jt6YgsXbUbxLhLA6KtRSdXhgifIQP2ZM/KrfL0leWA8pXNR1pkDykLr0xpUWIYbHY3ueWG3F+IM7N4clXiTpEgBUgDUx0tqGnXIBCgGYENvhjh2uo7sNKlbAixmJP9RyJOHQsLnBqlxDRZX0Ns1TJXwnDjL0maRtrIGntMspwPwNdNMHmXZv+XSY/wDUw+mFOWyRQwjBUKwyD7RmQTb78e5XjgAWUIGmpTWDO7h2c+qiLdsabo3NbR9eiUobXG2cfX1QT7jrfs3UbKFX6VXX/wDmMT6ueRwTneOUq9NzTeGbSQCIb/FrORHOA6zEi+AsrX1C+4w7SfAkahpa6is6ykGRj8c8wONqwnr9MBV6v3YtHCrhb0M2xPmv9MbVEBEnbA9GoOce+NqVfVa3aMSBlcgky17bc8MeKKjcKRKgEeLMSBYPVhj2scCEaJJxPcbyrB1YGVMhlJ5CCIPIdes4z9ZkK5p6yT8vNK67FdRNMqtlXTewIYt8txAXmZxiuaqBwWY6Sigj94aRcA/NedgPXG7VVb9kioCB5YHlB3O283ttPW+Oa1V/JqVy5GnVpn7RtfcRfGUQrSF4tTKqEo/sxpJNPchhveL2gg9x3wfkFV6aM1OSQJsP64Jer4kNBgqPMAToYAJocRK69NiecX3j2gtZVAUrHK39VJ+/HALisM3W1JrF4kgBiCZIVgZ3UGDHc4U+M7qzEQwZQCQSCSGMkCw+XcdffDtN0/kb/pGFdP5m9T+LYFCACsM1lQSdSCSRcHexMx0liJGMMxQL1XbUQAzCNW63AkdRI9owzrfMv+X8cYN/iVPf8MTGbQHi0OtkA6HAvEWtgobe+F+e+X3xYdhMBQeoeUn9XxnmIgaSSO/6v649f5Rjyp8i+/44SpK9ypE3wbnHGkYBy+C8/svpiVKZcHDCmCtpqRMTFgDMXA74bVKQAMlYkGdzsQIG20+2FfAPk/zfnhrW+16f/LC0JHVdpmUphjoVoBJYSItpUFb8zNjEje2FeX0VBpL6gTYXWRvtsfqfbBmW/wAep/I/4jCTLbp/M+OXAKhorl0MSFi1lP0MTJnGef0VIWkfkkltIIfmY52tsJvO2MT86f5fwwyyn+P/AJx+AwV9FxC5Sor1aIaksiFJHJtV2Cm7Nz7mMUlOsmW0J5mdwagC3UCysuom9r89xief5j/+RS/6cNOE/wCM/wD5jfhh8GJBSGQDYSUyz+depSaF0JpJ3ubczb7sH5dQEUdhb2GA8x/9u38pwdlfk/XTGw0e98h+6rPdcI8z9ghKuWQOTEEXkC99/wABjIVNLSDIPXBdX5z6YCrb4YMKsTaNerI3jCuo0nBNPbAVTEcldwjsjXK2DSOh/LHLVzq2jAx+zgtd8MCgr9n702Gx0n8MIcy9WrRZkMNTGp7AyvUTz52vY4pOI/I38p/A4A4F8lf/AMr/AOJxl63BCv6Wi0g9/wCxUxSzkDyBuW5PIyBDWE3x1QJQ61YQflBPU3jeB6HC7iPzr/P/AEweN1/XLGW520JpJCPy7MSChRIgFjeTJaDvbtewvinoZ/JsupqUMZLQu5JMn5uZvHfEhwL5av8AMP8A5Yzr/M3qfxx1lQD0X//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pt-BR" sz="1800"/>
          </a:p>
        </p:txBody>
      </p:sp>
      <p:sp>
        <p:nvSpPr>
          <p:cNvPr id="31749" name="AutoShape 4" descr="data:image/jpg;base64,/9j/4AAQSkZJRgABAQAAAQABAAD/2wCEAAkGBhQSERUTExQWFRUWGBwYGRgYGBcbGxgfGxgXGBgXHRwcGyYeHRsjGxkYHy8gIycpLSwsFx8xNTAqNSYrLCkBCQoKDgwOGg8PGiwkHyQ0LCwvLSwsLDQsLCwsLCwsLCwsLC8sLCwsLCwsLCwsLCwsLCwsLCwsLCwsLCwsLCwsLP/AABEIAMkA+wMBIgACEQEDEQH/xAAbAAADAQEBAQEAAAAAAAAAAAAEBQYDAgEHAP/EAEYQAAIBAgQEBAMFBQYDBwUAAAECEQMhAAQSMQVBUWETInGBBjKRQqGxwfAjUmJy0QcUM4Lh8VOTshUkQ3OSosIlNHSjw//EABoBAAIDAQEAAAAAAAAAAAAAAAIDAQQFAAb/xAAyEQABBAEDAQUGBwEBAQAAAAABAAIDESEEEjFBBVFhcfATIjKBobEUI0LB0eHxkWIV/9oADAMBAAIRAxEAPwAbMLpDiwhiCOUSBpvvvjPiGZd11NACCQFBFoid5k/njTiOWp+G3hVGYkwZDatWqNRnrIsCYg4DzLHUyzIZkgjmqoC1vWMVonbRhLdnlD1KrHSrXaCTvvyv9BjXKIQoOwDEH7rffjRsiDJJIZZNjIIPKNx63xxXWAq7AGb945C84bBTnEg2lP4WvEaHiUdI8t5I6CDJ78sbfDXwL/e6JdapQFiieUEMftMzTZQAZHpEzjVtJpgKZeY5jlYQL9fphrwfjTZRQFpq1UByyLr82oArIJgLIJIXpPTDHO95GOMpMn9nWdytZwKa1VVZ1Bl0sN50k6uvLeY2xQIqjh7eEJ8uhyD5rQ5DX5MDe9m7Yocp8SjN0BWANJ0kEqeZFgs/MADqYdMTXxPw9qeurRkFwaeYRAdMga9cQCqkAsOkNeJwND4gibSlChFMvOnxCQsc4hSF9FPLrjXhvwwa4lQFWyzEmBJ39ST3wCjNma1KmZg+URsqzLR0mST/ADHH05q1NEVKcAKIw4NAHinRxlxulD1vgukh2k9bmcKs18NBT5WKT0OLvMVpwnzyzirI7aLC049M1wohRbrWp2JLrznf2P5HFCoV6J8ysrsCSDz1LMg3Bvz3xjmUBwhq5o0XIB3M4mJ3tOFQnh9mVYZXOtka9Smjgi9F2A3m8idoMfU414/wQBE8KoKoAl9MjSZkiYt81h1HfAWfzyvGZ0qtNySomWBBOoMd7Wg84w+4utFVIosSHggSxkhSSDNt7z2GKzj77fHn5YVfASHLZGp4lNmDqqqT4oiInzAgfaBYdzPPFFn8zqyT1C4GhdKqpYiWAJbtyW8XxMZyq4YkNBcLpURvAB9OXc49q8TK5esjUw0EaiyzpOwAM2Bgid7W2xMrS4qAUvy2mxiAQDE37/ljzJZVpBeVUEGVI1DaRvzBn643UhvkgQLrN9pEHn6fjvj2lw8a6InQHADEg6VMm8CT8o9Z6Ye/BSeV+r1PE1L4qhKSymq0qGjSNI8zmZ398acOzVbNVDTy7GnSSA1UgGo0GUEmYIvEbDecAcZcanCMWQEhTtN4BjlOL74V4UtHLUxFyNR9TfDWwjlyextoarwdF8x1O5uXcgsx6m0YXV6Zm3Lbtipz9MR64SGkC4GIcQ3haMWk3sLj0U7xHN1VOvW085vP+owKnGpMt74e8Tye+ILMuQx6YmItdbSqM8AFEK9yPE2KkMBpcDygfumVO+/pyjDHjXxE2WpAArqqEtETpB+UNJvaWj+XEJ8P8V01FSpemSLTt2neDh/xajrqLUqsSFhmCgEsZ2uYAuB2A2wn2Ww0kA1yVxm+JkU1Yr8zTp0jfoFFpAk36jDDNZ/LivSdqZpqF0sSgudIl1EkK88xtO2A+J0k0BqLHxCZZSTqAHlmQoBkTttjrgfwfUzgQvUSlTDEF2I1G4+VZkmLSYGwxBjBKInNKk4VmsrS0ZlitatVvRooCBT5AuTu11Exuee+AafC69YeK9JmaoS5MfvktG2wmPbBnxNxoZEDLZEKoGkGp87vGg+GCZEHVeBG+18d5tm1tChwTIYuZINxtyg27RiSMogLS3iufD1KlRYakpBUx8x3EkKN5nCY09OlpAiLDdhN4B62+mH3Ec5QRq6IW8MjTRgjQr/OR6CDpPsMTOY1VMw8QLSttoE/r6YFgLG0hebOUbWqICCNKmNMgGWAM36EknaMLxTjUxuC0DnMhr4Po5bxKRdd0h7fuk6Tedg0bfvHC558wNrbg9CBOCDyDhAc8phTfRREr5g9mk9AQsC085xo9epWupOqlLEwLiQGJP8AmmTaMLqLBCus9RBE6trAfS56HFPl/hmqZqkOKVRVYVNIGjrNMmSIIB0m4kjbAEd6NoLkJTzlepTIkoGVvEgqrEECbzOrTyvzt1ncxlVyyvorVSWgAadIZWVgxJDGb+WOYY9MVvxBVonQAVasUWQq2mTJDct40/wiZxJ/EDNUzng6gxQ6JGxPyz/6ib9pxZj6Lg3Kc/B3C9NNs0wlnMICYstvpM4Y1+IavnUz/DDD7tsfq/EKdFUpqRpRYvsIH4n88Z5FmqS+iBuBaSOpmw5b46RjuhWxp5YwPe6L3LVyiszmQCYnpywNRq+ODymY74x405IsjA85BKj32xnkMtKK08piSCB7HFI/FtWm2nt3BLuIA02jEvxRpY+3+uKbjLibEkb339MTPEILW/X6tidOaeQFS17AY9x5RXAq+otSOzXA5TP9MUeUz7BwraQygUwDY/MNXTYDnvJxHcCJOYpiY1NH1OLTi1ACsT5WYsrBwdU7FwCb2P0nfYYsSgFwtYDsL3O5c6gRyljfYAgav1fHXxFk4pVq3ialDKBEEFmhirSdwp5A3jbAjVCZJBMkjbpePuws4lmCW0ROuoDMEtAuY62/DAOZlC00EfwvM6CZAuIYgxvy/OBjWlmtSauen5+ZvHmn8Rf1wCo8SCuwNvex+7Gyj/uzHnOm3QGR+X0w4DIQjlChNdSnTG7MBHqR/XH1ykoVQBEgY+dfBGXV67OfsggHuSR9YH34rM7w08qlVTM2Kwextt74Y9xtaMELnCwFtxHOkuqxYCbeuMcvWUZgrz0z+GPcrlWprdtVtMsZJjmTETvthDUqlK5PMyPY9O+KEjtpF963oo7iLBzSoOLZCV1DHzXiWSioyn1H54t0yzAXzD7bMgjeZkHpa0YnfiBVeYPmGGh4a/zWVLA8syDhSIeD6Yt8jnvEVCd2Ik+n9TP0xF16EAnFFwFiaQKGGVgQDsTNo7wDbD5LpZLwE14qjqRpKtCMNSg+YlRIM7kG3SVth1keHuldcvWKhXgzdSmpdZEG88oIgnCfMZ0vRVmQLpIB0knUIIvJgCfx2wLnOOU3dWpkiotmDeYkiNUliZmD+owgtDuVBrlWeb+GhlwXFYVWLadgpUkRIEmZAueU4T1uIQxF/wBbYd8erPVpq8BdNHxWjlrJCr6x7zOJTWpuSJxBeLodEp/KZLlqdXLpRp1AYqa5fey3E8l2N+rdMJqDw+qBKibeumTft9+DMjS0NqomK0grcDqLzYGdN+hFsA8SosHgga9TKQOskwP9OmIa2hlNk6Ihs+aaPTBlCgWQIaNRN49t+ROAc1Usx3AiAQLwDuLiIAxpnSCARvpAaNzafry9sZ5anaLsRIM7gXJ9hf64YMFDdmljl8/T86sCSbLvaIuN++LPhXxdU/utCkRXIDnXVlTMyKdK+wuLkT5bYj62XRjqUQZBHUgm5HTkffFH/ZxlGq5gudOmkpim7AbyWMHkZnVyMcsS43wmMFJ7VyVDL5YZl9PjUw7KhKuSQBAJEgqDDR33x8q4DxADNeI5kkm/eCAfzxafEVEa8z4SlKOrTG4Eq0xN7m898fM6pKPHPDYji0xyu83SDlYIMsB+c4Z5OnUf5zXABjyJ5FAH3ne0TbEx8LcVUuuu179jj6NRBJ1JUKnqD7csE6rtWISkdZgbJVSp6nS25AkexMQNx1wur5kA07EEFlYEQYImGHYx9cUfF1cgq5VwRfUoJ5SZInliXzhp0iosFUQY5k/7RhTWgvtOkeQylOcQrkM15HTC2rRJ83Jhb2kYN41naci+lSQCd4HMxzxi1RZBVtSiwMRIFpj2OODQHWEh0rnM2uNrnhVHTXonpUWfqMVGcdRVAUsQQWGrkDJ/IAkQDGJWlV/bD9bRH4YPpIwZmbZkYg9bX9+2JcAXAqlJwnfklQpJ8pJuLEnzCw6gjC6pQD1og+QTuOgH5/fj9kmYamJMCQAdt9/YTg+mbPU21WsLkKNh0v8A1m2O6JbVxTpBWi45bWBIEx1N4n2wFnxCCmm7PbfoxY/cMbPWDknzLIEra0CPvN8YLmgtRGa6rvHTme9jtgXAkikxh2uFpj8KI1HVq+w0HvuZ+kYrqefLkA2k79BhQpUkPIK1BZhsY/0w0TIeICqmDpMHphbt1rbil2s2hE5jL5WY8Qahz1Ekdun1wFVyVGYDEmQZDTtfaY+mNOFUM0sjWFhdIEUzaACbiZt+pxjxqnmDeVZiYKxTFjAkWkfKLjviXQgjhQ2V46/Ve5ojSwJkjYjmD17jEbxUkAk8sWDZFggDGWC3Pfnic4rlQxWmNyZPpuThHswTZTnamSqUrTqa5Ecvx/2OKL4aUrTWDfUZUiQQCY9sLOM5DwC2ki8Ab78yJw1yNKFUK1x2YdL3HXFovBCxJmluFwc8WWflIZV33JDG3Y6Sb/u4xyNXTmQakaGYkjkAIuRzmSB+e2M+J5B/DYXDM1MnSeWmoG72npzxtlh4hWmyiCtmvK3vLAEgWBmCOoOFjByk8JzW+LNXiUNKhnqli/MgNqROhEk+xjCx5JMm8mbjrhZxTJBak6zMAbAt5RE79txONkAYatRM3kEQe+2Ba0Nst6oXDcqN6Mm7MI84IEA3ET3gD2xnnH8pYlgRqMpYiVgx7TjrKOnnIZjNyp+zYgi/Qj0M9sc5pQCeUzG4mQdu9sGw4RuvAQIqDUpM+YWuJOk3/D78aZfN6nUESHZ0NgTaNJ66YI+/GGeyt5MgJBmIPmW5A53AHvgzgrqokAeU1DtdYWRfuZv2wJObXAL3+7hCBUJQghhNrRcExzH546y/F6dHNmpMqqhQEOzBf8TYyA0QDvGHHC8sfD8bMEu6rU8OSD5UC3g7nzkidtMjcYBzTmobKFXkP1bFiJomsdP9R1VFLOKcarZonw1dlgITc6iAYJJ2O5j39BU+EDTpHNZuRTsEQSGqGDAB5LuSegt1xc/CnDUQVm0gvo3MSFhtUCRHK+GPx+rDMZSQDT0vA3GqLR3+WDhbH097B+n+LTHgNaHHqvluT4VEWKk3A3gHa/UfrlhwMxXobEkYaZzhvn1MChE22A622A52J29Mds4iDgyQ9ocOqmCVriQ3kJFmviOuwgKZ6wcTmbWqT5jcmwJAk77k4q87mP3bYTZnhYc+c66hHlp38s/+I8bAchucJdJsTpOLJUVWV2eHkEWjp7YZI0CBsBETz6fmcPW4MtBWDU/EQwNZsyHYt5TcdtvzH+JuAtlCitYP8pg6WFiGUxJ3vbfqIw8HFqq0h2QUvyVA6lblc4e5SlcgmxmRyPLbrywuykPVZV+VRPsunDrL1zRVaqnzsx0/wxzvvvYd8C4WQlvzhbV8tpRZIlmmxBAXSD16H64/VKiBAzsJBgLO1hFoki5vEXOMTUUUhq+UCY5m+oj3298Z5hfIlTVvJMiYK/ZsJAIJF+mIJvCFraK20qTaRqG8WvNxyBm4HbA/9zhWZvQesQT7fnjxamtQRG4PYT+EX9sFVMk9VqVIES6zJmwvJMAnYTYc8cDRyjeOKU2mYqAnwyZ1yq8hFvS8/qMX3w7x7SQKlgw3xPVvhkpV8FWDu5CgwQBN2N+2KGt8LnKqtJzrUiVbaeZHYicA+RgcGE+8c0rMQKps9V0o1RZaPsqCxNwNh648qoFEkz7RicoM9OnUVKhUk09JaYADEsJAMX0H0U4F43Vd6lSKn7Mu2kA7iTFhhRcSSCFcD+iI4v8AEIuB/viE4rxuqtdWptpKgk897QRztNsUbZQIpY7xz3+nLE1Uy8h6hBJ1CLWuJ6cgPw64fGzdkDhImcQtMkWrVEqVL3LbdPlFtpImBsAO+KKkXZhby73Eem2BMjlPFo6qZ/w5ZhHm5adjNzaRbBuUzqaNLsUMGSBMWEGJE7z6DAGi7PRUHudaIyjF2kqXXoCNT72AueXTGa5vRJApJplWR1apJGxIMgMLgGIHQYxoUdmTyrBsPKSI3J6c42xjV0hvL9q+qbLe4HcdTiKo7lwqqX5ci9YqqxrMBQKZYn2C+UdyR74vOH/2Pu1NTUemHIuCl9+cc4jEPmOIV6WlFd/8rEAEyZMcwDN8dJ8UZtRpGYrQP4mPfecG010UBo6rVsxodWCka1EkAXkWXlyM/TBBog6AzA7TyJ5E/W/vgzNZt6601KIq0gdhpkMtwSTB2Fz1Y9sLM1u1QMTpNhFraWse2n/3YIA1ZRuQnEc0YKuCA08oI8x+owbwOCSvOIPeBBIPcQOxOA61Q1TIOkaWme4ECOZJt7Ya8Dyy08s1YaQxb5ftGYBYDbdbxg2NG4dy5rSThOlr6wgJgeI1L/n0ig9tSD64n8tm5gtaBcdO31xl/wBpCo5y5bSKqhA22hyQ1Nj0hwoPZjjrNsX/AG8RrbTVX/h1ROtT0DRrHqw+zgmPEc7mng+vqb9FEW2E8yHEypDfZBUuOTAMGC/WDi6z+RTNUVplwrpD0KpNjHy+toB9jfbHy41YVV63P4DFD8P/ABOKailWJCmSjzdLj3je/L02TrGOid7ZgscOHeO/5fZWI/zBs6o3PVTVU06qBK9P5l6gR5l31KZHsee+J6vloECbWtf0jnHLtA97/ONSrgCuviKPkqLZ1/iGkzc816bYQV/hRhejmkfYgVAdQ1EAeZfxI5csV9GY9hbE6x0HUeCqSxyNkErR5+KTZb4SdjLAL3bzQP5Qbn158jcj3P8ADVpHQg5XJNyx5kjnt6csUwTOINLU6Tmw1CqRY+qenthZmvhrN1GlzRQnclySIJU/KkeX8I9cVtNBqTqC+bgcUUzVH2ke1nJU5xzNIaehQvlXSTyJINrdI3/ph78ecH/+h0Fqf4tJVdZ3ACksv/pKiOsYO4P8JZbLsGqVP7zUWCqKAUB5Ei8/5iB2kDCf+0TjZrMtIxJ3UGdA0ghSeZLGfYdsXN7YgIWm3H+bJ9eSOKGiXdP6pfOfhuuDVepUaLGf4p5TvvHtPTDXjNN3KRBYLJAPXmBv92ETZPQexI9sOGbWyjxFMCxg6jFgDax525ScWHApJGbTShkiX08ijTPoFIiJmIPLecE16dNaIptVpqQSyeRoE6Nzp1EiLA2v0sQKOZh1EgsCIg2J3gawY/m/1wUcvSqaSVqIR86FgQWJ832QVFtr4ENzSkG+Fv8ADOQ1FjqbRB1FQqltVigkcwTPT3xahcv/AHV1oKEeJIa7naTJNxttt2wpyiLHlAA5AbDHNUEGRuNvw/C2K+o0/tSCHGxRrphW2R01Js1Wq0a61FN91B2PJgBtPPBy/E9QMKecUVabgMGAEjULMsAdxG9jfcYJoqlfyOLjl+YP6ufTGGe+E2IkEMLwCYNgC0cogryvPbGh7GGU/mNBHfXvDuo8ilX3OaaROd4ToAemdVNhIO8A7TYW25DeDylbXy+GXDM9WyqmlUps9MFhB3BmCAwkESTvvO98C5itqJKUnCm4EEwL845QfoemM6OKZrix4sDh3ePHxVxszSMpFxfLxSJPb8cIMtRLOAsyTAjrI/XtivznBa9cBVpuARMaSJ2vLQOY+owXk/7NqwBZj4ZA2mWMi8afL15/jja07hFCR+o/x1VWZ4c7CRZDL+Fnm8H5QzRp2A/pNsVHHuDZZ6COE8MsQF8NAWJkysSLCTPM6QMa5HgKUl0KJLAS0/iegvj3P8RVUpop86rud0n7XZ2EEfug9TbzWsb+ZGxh94c+QHX5/umRN3XYwo/igamfCYixCkKdUnYSfbbl0GMuFKxMixBvPW1gNu/qcbZpQHjkf0PbBHDqMxoiAbzuL3Ppzn/bF1lge8q8se00ELxRyTKklXNhvcwCRHUWjvjVstSG6lT0Nvum2NKuQalSGsRTaxiN1MaQJnVIuDG47SNTyjsJp0wUvBOmTfvfDBtHKA2izmTpZARASAsmRJOpiYiSMB1M1OpRAUEg9CWsffbG9SxZmO+m3QWt73wLn6iLACxPcyTJkm8C9rYaVxyV5leGmtPhSSAHB5wLE9AdjfbFPxvOiFpJp0UxClU0kzczfef688Nv7NGpplTWqruWpqdMgKD5jI5E22+ye+C+J8Ay9adBFPut1PfS0AXMWbpbD9HqIGybpDx3dPPr/wATfeDcDlfMuJ5dWB1AH1sf64b8PzhakaygM4QLmEaSKqACKpEySIGogyCA4NyQbxf4CrBToqUWBBEl9Mesi2P3DuCrQgnNU1ZSLqUYCBt5nUmekXvvhvaep00tFrgT6waz/Bygja4JfmaBqS9EzAlqRu6CLlTH7RO4uOY5nOupdlUAkgBQBMk9hvM4e0+G5SrmFWjXZXsdNOmwAI30OWhRzuSB1xU0eB0wdRDFyYYgANUF5BhR5ZIkgAvEEnnhy9psgFOs44III8758/8AVYbGTwkHB+FZmmoKOLSSGukzOkdSLyyxewm+Nl4u6kGtRIWwLLDL8xMieXoTimzSKRDQF5gEAQOVtltfrEbScBPWSozICCwjUOQ1bA9yNh/tjzbtUZHFzmj5dFdFH4kMhBqaQTcgiCYA0vt/yz9e+O1UFyD+9pvfc8p/iLD/AC4V1HOUqXYaQjFQxj5Z0iTt35edjjfJIyqodvMFlj/FpCn/ANzu3tg3yPLfiNeaEs2la53jK5dQ7EBfmPTzsXA9dCOPpj5keJVK2YaqyiGYm5G3LbHfxn8T/wB4Yqginqkb3AUKBvBE6jEW1YzyA8oHYY9b2F2YCC+TkqpPJVAIqjwtaqOGZg1oCpqHWSZsMDrTSnKsJgkSJ81wPpY7Ryw64Xm/DJ/aPTUi+lQSem5gc74U59RraLC0CPQAjeJ398XJ4JInusHb0KF5ZQo+vXifGlqEL1lSmuoswUSOpi/YdcH8ZYUa+i5VVChjFyvlY2G5N73gjfDj4W4E1BlrPEuH8Nb69vmBiBYkCSNweQw0+JaGW0MlcuxpzLKaA/aaQW0WDtBIEEnvtirG8PdTTji/HpXfwVDcZI8lIUeMFTv6/wBMM8nxlagnl1xC5sGLOI7yD92NOG8X0wMW36d8R98Iva3wruoosymCNjjfJ8fKsFcmAZVrsAZJKkfNpJJ2mJO9onaGe1AY6etIieX54RJBuy0kHwRbwcOCrMz8QFAAEWqNhocFxNpKG7GwuD9JtrlfjCrrj+5Vgu22wPiH92Z85xO8J4tVosYhlJurfSx+yf1BxV8L+IqNaAxVWMeVzBvyvY+xPoMZeo1mr0zaLQ4d/wDQUiKNyY0/iN3C6aGksGkM90A1xMLeSvXHa8QrMvmKiwPl5bahJM7wOWN6GWUXa0rz78j9TjHPVBTpu24RGeAdwFY+1xb17YzpdXr5mbhgeGP7RNijaUl41xdMomoiWNlHU7kmOXM+wxCt8SU6jnxRDMZ8Sn1O+pJhvYqfXmq+I+LPmaniO3ZVGyjoP1fCqhSOoGCYxo6Hs4sbmy89y583QKg4rQdSGJDKw8rrdWHUH8QYI5gYo8kBUoIiyARqA8skmAwJHcHTP+uJ/gdLMMwRVlHIDI90YwTcTAMAwQQRFjh/xHKrRpJFN0ZhpKk/uTf5RfzASdwoPfF5wfE4MkFE/bvI5H7pL6cLCEfMeJRrUWB8YEeGZjUVMMCIuYsIuIA6YVUeMVaY0B1AHVFJ36lZxtVrrXbwyYqrZGJ+e3yMeRHJj2B6jl66T+1oFqgsxJZSSLXEb9cLdQOVWJRme8IsoYlfLKiQVNoB6yNok7YX8V1NTj5iH1UyCCGECQPfHWeqFoAWZW38Lcxf7Mj9Rj9wZWLecR4YJPe/ljoQ2r2w9rC53KbwFR5X4kbLU0pMNS0xFoB6kd7k3t742ofE1J7rUCtP2pU87nkem5xM5tpnCPO1iu2Om0EV7mEtPgubIayvoHHeNnwWRXBDjTsvO0SB+owjyOQao600XUx2H9egHXH7gnAajU0SBqY62P7ojmR7W6zj6Dw7goopopmCwl3IBLW8q3tF5jbblJNSXWjRR7S7c48X9yjawyG+Au/h7giUEgQWMF6nXnAJ+yOXWJ6QwqVAQbwu7MDcjkBz6CbE32xhWqqiftGCU0uSSR7k8yTNzcnYCMSPHvizxUK0JRCY1bM3WOYHLr6bY81HBNrpS7m+SeB67laJDBSO4r8WJSqBFBeLMQY0dQp5v7Wj2UbLKEqCoCFSrYsbI4YmC3/DqBt1NjDAETGJagokDGuS4qUJUkhGPKCVJsWANmERKGzAdQCPQP7MbFHUfNZ8fXrOUgS2cr6LVyy1EGtfMQVOrcSCrD8jEdemPm/G83Ud62V1EMrFlBvrUBjoBmxCNIEconbFt8PcS1U2puFVqMRpJ0spGqm6kmykgjpaIGwlP7Q+G6HTN05BsrEciPkb1tHsMYmiGycxP+XnyP8AqtPedmFCUfPUUE2Jn2F8fXspwfKIiaVptK7kliSRMkSfwG+PnLcOZ38emo01F1RyUyRUAAvAYGOgIw94d8VrRoCmVYssiRpizE8z3x6kamRrbiFnutZ9Auyr3I1aSEFUEAk2pxbQVAmB9qGxP/2g5gVGosFIIDLqMCdiBvNiDv1wmpfG7H5KY3nzP/RcL+I/ElSuCrBViQNM8xG5P4YAS6tzgXtAHrxXPayl9PzhWpRpuIA0KyNcDzoF0Wkn5ogc4iYjET8d5gsyhUIBlmIB06mhivQ+YsZkyGHTHPw7xqtRpinUAq0QZCzDKfNdT/mJg8zIg4c1PijKc6ppibhkcmJJc2BBZiY3tv2wMUT9JJvjaHC7omqOeOnU+gm7rGSvnWW4c1ZysQqqXYm3lXf1uQLdcLxlNDskg6SQD1HI/TF/xb4io5gEJMCZdhp1idWlRuFL6d4MLtfEZnFms1wSYJjrF/fFz8TJqH3IK8LuvmlUBwvaFdlwXl6hmbn9TgenSwzylAYdtXWmFDMf1/A/lgnI8HfM1BTS37zRZRO5/Iczj3hHDWr1BTTc3JOygbk9gMfRuG8Np5WnpQFjuzHdmj7iemwEz3yO0ta3TN2j4jx4eJT4wXLjIrUDhahGkWEbmLhye4EERv1mcZ8RypZSEZlIgypid5B7X59MEpTKgs1y34GCfSdgP3QvOcZ1F2BIvM+u0ffjx3tn7915V218j/tA+HjlcwoA8lRda9jsw9jf3GGPwRGioSAy0wauk21NT0lZO8CS0DeImJn6H8V8Mp5yl4biCF8rRJRj335CeoxA/CXDalJ6tMsFZTpZSJBEXIPuNwQQ0EY9cNfDZ/8AJH+jyVJzHHJ6qi/7ZbVUS76dRKtpZGKCW/ZlSEBggFSDtMnHvxZklKvTT7L60W9lCy3oF8RgR0UdDginU0sDoTVIESSDEstiusqI1aSxEr0thhwTKh2B+diglzEFX1sGA2hmDzz7xhLtS7aAw73XYqz9+L+nTwJzWHpQr6r5auUEvDQZAG3eTzJ5dsMU4nXAAim0WllUkxtcibC3tjfjCoq+BTEGm7yWiTcqsHppgyRImJ6JxRqDeZ71EH3FMPsuJPCoObbsJrxFEm2mWJgqDp3JIhz7yAB7Y1FEtSZgLlonrA/1xlVpoZEgqBcTMQOQPWxwwy6kU0HO5PuSfwjGmw0dwTmjca6KdzuVdFuML+BcJbNZoJHlTzPOwAIifeMPeOZ3TYbnlgjgb+BWSn5W8QP4hU6pKqSsGIEMB1xX1Ez/AGbnN5Cc5jWEA9VYZTL0lAABf0gL2Jkmduc7cxgjivGqdBCznTyH7xPQcyx3/pfEZV/tBlSKVJgZiWYD7xJPtp9sIa+aerU11Wk8uijeFHL8+eMKHsufUP3T4HXvKY6ZrRTUZxvir5ipLWUfKk2Wdz3Y8zjHNGNK9B95xnS8zgdTjLNZiXJx6dkTIgGMFAKrZIsommfKx9vrgEteel8F1Wiko6yf6YCuQQASSQoA3JJ2HfEuOCpHKffB3E/CDGqf2epaSmJINQlmHdfJJF4JBG5mr4rl1dCjgsjwrCbxO/1j8fX5vxmpp00VNqUhiNjUJmowPOIVAeid8V3DuPGoFkgzTVivr9ofwzqXtoHXHle0NOdwnb19A/PlXInY2lKsxmUyqrSphiFYmWCmCZk9y0xygKPUzPGQHr61aQ4DGOux/DD3iNdGqEsdvKqqD5jNwxLWC3HPpG5worAeIg0hRp5T+8TJ735Wxt6Nm1gPU8qk/Lyv2VykXjGOqC0Hofvw3dITY/TCfJsdTNe0bdbn8sX5XYQkULVNwpC6TsP1t1wJxThLMsqQQesj2uLHDDhhApgbxt07n641pnQxgCDuLx798VHTEr0cfZY2W7JU9/d2WmGE6gIIPKNz+Mdp6YX6DrFothvxEaGBBiJ9D+uXtjLi3C2otT1/MwLbyQJgA8psdsTG8bgDyViz6f2EhZ3LikMNeE8Nes4Smsn7gOpOwGAuH5VqrqiAszWAH6274+rcC4OmUpFZBc+ao3oNh/Ct9+p6xgO0e0G6VmMuPA/dBHGXFF8H4OuWphVuftNbzN/Qcht1540rMSwvAGw6k827ducX2jHNTPjSSYCrvfc76Y6bSPa/PikWYSwueXP/AEsB+hfw0j3yOL3nJV4M2heVnYKzAatIJAn5jcge5/VsYLnwKgpH5tGozsfMV/L/ANwwQ9como3MgepJAUL0XUQJPIScQXGuOFc4tVLgKsD95WBePcN7W6YfpNKdQS0dxUOdS+h1KglYEeULzvHX9f6znH6zZVXzNKktWwFVCYJUAjUDyZQb2uL8sOstmRUpoyHUGAYHryIPQ9vbrGVZlgjSCGkFW2vZlPa59J6YGLUvin9p16j7hcWhzaUUPj8voZcqAyMGBNQbhClwEvKk2te+FnEfijM1NNMMKVMlV005UaQxhS06iBqNp546z3DVo1iEM0yTpncaWKshnmrAj0g88LM83nUdxvj3DJGvjDm8FVSygmGd40K4iqF8QW8UAamAGkauTGAL723vgbxEFtQMc5cT3iLY5/7P0gOq+ZjC3mdwxCi5F42jAQ4wwsNWK4BCp2QmdDOCpAUG5tInmJY/UYcV8zBPbCXgXDvLSqawXdyzpaVg6AN9jY2HMezfM0idWLe6mq5p2BzlN1K5NbxCDpU6QeWo8/YX+mCqGfZagKgErBQlT5dN/vJMz+eFyk62RoKjvFyZn0sJ9BhpwnhYpF5m5N+k7Ae344W4gik/T6YzzZ4HKBzlAKy1EBFOqSYN9DW10ie1iDzVlPXGZr7nDp8sFlGBem48wHzWNmU7B1MxPUg2JxP8TyjUTBOpWEo4EK47dGGxU3B+pOGavy3c9PH+/wDV2s0RgdYy09V3lsyfMRyU4FTNEG4Mk7zaPTHmWrwrdwB9+NstVLOqgEk7ACSewHPDt1WSqVcBEZrOCYHIRgnx/wC70Q+1WoD4Y5opkGr2JHlX1ZuQwOyJlzqqw9blR3VD1qxaR/wx/mjYqM5m3q1CzEux3PM4rOd7XA+H7/0jAN45XFetYDD7LnTSWsraSKSIp93NQd/MdvTCvL8FZjLfQb4PTLhLCxiwIt/vhcoEhAV38FMyMvI+XVe5cyyz8zSxnlEamPS1/fBeXGusrxAMx15flgGouiUI80DXJ5MdTL+EnBfC0Y1gW2iw5DsO18OHFBZkXxKg4jmAEInliPaZJUTJ+uHXHc1AIwjzs6F3MQBeYiZA6XOA/UrWoPugJjw7P6fI3PY/WR6gyMPkroVAYQDsZI+/EhlM1MA7HYn7J/p/Ttit+G8yGD0iNhI54NrdpNJp1b5WNjcePr/i4q/DruqFB4iM+gEMNc9AOvfHnx5R/aUYH2WTuSrbepkHvOOaNbwm17FHDgejAiByuMXJ4jTZmZQI1SpIMmTIMEcrgHlBjvma2UwOZMBgX9Qidcho89/kl3wj8PnK09dQRmHsBv4aH7gx5/6HDs33JAtfsLzPfe/4GBj4wC3Ms1jff1G59B9TjqnSmzbbwTPeXvc/w7Wvyx5mad8zzI85PrCc1oY2gtsqg3IBUbEztcyBckmfXn+7PYqAS5JJN4kQIE6Z25STyjoBjmnCgDVudyRLG89p9NgLbWjfij4mFb/u2X8wJCkr9skwEX+CY9THIXLT6d+pftbx1PcEt7qyUw4lx7xEZwfJT1lT+8UTSGHbxKyx/J1nEfxl40dqNEf/AKU/IjBvF64p0Voi5fTTWJ8wQksw7PWdgDzFEYB+IKo8VwLhfIO+hVpT76Z98ek0MLYz7vGf+Cv7SHm1Q/APFiddAnkXW/cBx67Ee+KnN1gCCdiQDPewn6x7g8sfKvh7PGnm6JB3YA+jW/MfTF/x7iK00OowDIsRNwSIsQT8vbnyxkdp6etT7v6k2Al2AlHHc0qsi6dpuYBPyrJ7nQb9sJGT9qrhVb+FtjMD7pmxm2Oqtc1HLtue+wFgPYWx5QIFRZMAEGbbfmMbWlDomNYtmbRRCAl2CByianEMupLrSZqhsPMKaJ5YBtLuw33UevMPOfETV3NSolEuwEkJYwAJ+gxlxGkVdhCnTtv+HO2AvCTmp+v05HFp1kLy934J1wjidX+8AOCqopJlVFyJ0kwGJ1X3MRywVX4gAQI+YxhY2YUuCrv5YmTKnuBNiefp3x7xCopuP3CViLNqEH8Rbrh7higrEDg0EoDM2qsAoLSTJ2ECb89zihyNUFSDuT+Q/PCimyq5LlH13BDAFZCyJI7XHphnlswFJkeXteOm2BqqWhoHD2rgeUQovBNuXb/TGJo6S1NwrI19LCVP8W4IaOYIPfG9PLhryL8xj1UIMNDA7YAsDhTgt1wFVyEpq8NQA6MvR92zH4eNgBqlcKRT8OkDIPhLoJ7FruR21Yf11UWSx5jA1WgxuothZjHn55+6rfgoHZ20p2j8PH7TD2wxo8NWmLe/f3xvXD7WjpGMxVYbj6Y5zieU+HTRQ5YETtt64X8RBBWOs/df+uC3q+UGxH34Dz1WSMSucchDZiuoMkgORbV+H3dMNuD0NTagZIAnpPMThHmMqSdREja249O2Hfw8dKVCAIW53w5nC8pKytSRVLL4gokENBjqMfs8q61AECNe/wC+NRt/MSMEZPitPMoaT+VgLHr3wvzdBmQCPOjFSebA+YH66sdXVL1AvIWDZaJ08x+vunB3DM6aLqee3qP3fzGMKSsBBFxJ9ABJP0/DAT57mfT/AGwQOcKu01zyrGr4NRTUuVBvuCCfskbb4YZI1ZDOCoqXpiRspIa3K459J2wo+A/hT++P41UgUkaCNV3gSFI/d2lrGAYmLfQOL/D3jy2twaOsggLJY/tANvssYNufbCNTpjPGWhXYZhuAOPFJa+bFMsoVmdRdVYamsCNyCbfumL4SVP7SAh0HLVUI+yagU+4KSb9ScN+HIHmrUEVEgkqILAD7S+0crRgZsmKjOadaqEvakX1IesW72j354wPw8MbiJGnHifuOVZLi5xa08fcYP1uvkkec4xms2CQngUSI1MdKkWsajC4sPKkA/unH7KU6dJPEBOm4NWNLVNgaVAG4BuGqbgTts3dbhNXVKUqlZ/8AjZkRHQBXbT7sWnoMCZllpvqrk1qojywdAiyhjAkT9hBHeLY0Iw1zdjOO4cnz/k15JDgWn3uV0HZT/eatmF6NMCBKgKrAf8OnaCdyoF/MQkrVLT7fl+ONsxm2di7klm5ntt2A6AbAY5Tg9aoAQhCzpBNpO1huT/XGgxojFuoeuAlk3QHVY8JyrVK0oY8Pzz/LGkDuTGHPFHatUpHSQy0wGB5RYW5EgT6EdBglaSZenUoFCKhGkXBM7knqux9IAxzkcsEAAkzz+nPlythIAldvry8Qnx74n45Hr5rBk074FpVFNQatpjlBtIF+4GNeNMVMdxEAn7sAVMvqA0m/NTcj0G5H34aI+oT9ZrnyReyPPU+C1zeaLOWgswiO45gDmd/UemAMxTfUfIfvH5YLyyGLkkyeRBEAxYxG3343rsmozrBm4At+OCAJ5WQBa0OUbxCR5jcsoi4FyTG1vwvgilwxqrFFCBVhpaoqBbeYy1tP6vgfQztpD+UFmIv05Ab8r7Y4zFXSVgxAiCJDR9ojl6/TDSpEmwrzP5NqRFN0dXjV+6YOxkjmBtj3i+WKGkQ3zqTAJlbgAHvz2G+MalTSdS3kjVII7TJxk1YswY3nY9RthrALS2vIdYKKp5hqbAglhFwTv39cOcnxFatgIPT88I62w9MLczWZSCpII5jHPjHRa+m7QfGafkfVVVSvJM7g749HEEUf64jszxmpEmJws/7RqOTLH0FsVgxy05O1IQPdBKuM7xVWMBvoAcZrXWJ1e3+2JOi8DB1FzAwwRA8qm7tV/wClqbZniajkT9BjHK1NfmIAnl6HCzMtthtSHhogsYAkEET2kiI98BIwDhLZ2g82ZOK48Vx4oJMW5EWv3nHNDMVVR6dNrORqW942kc8Z16cw9NIBg7yO4tzH37+neTrMjA7RZY3abH0/DBgVhZLnFz9xKY5PhfnNQjSAo32kbnrPMd8c5jMK7uymQyz0gj898C5muzgKXLqBG8He5/dI/U4YcHyxdwNMUyDLNphfKQdx/ELAzMWOBcUT3jbtCW1qkgimpAZSJv5Qbyx6E6RPc4XcN4ZTNQGrUATdmvZQJMdTFh1JUYbZhfJrYW/8Ndi0GNR6KL35kQNiQsk648ItqjY7fuxNo7YlqULX2r4Dg5TxdECoDUWmBZUk0qNIdfKjX5moTzw8FYKEpzOonUeqpLVW/wAzah6YDyVPwcqET5v2dGn6qoSfZtTeoGPMoFerUC/KoWgp7FlQn3Ac++L7GYz69EoS5MP7oreZwJKkseYBGo/ex/5YGIipknRm8FiofkYJA5X6xae5xZcUzB8Fm2LJP/qKx91U4mamr5hv+WDh0scwO9voLjqHQm2evVIPJZJaCGSWJBGgT9Z/pgDL5JwKlcqpQCAKg1GSQJQHYjrt+GHWWzAY33xotATsMSOyY2uL2k2fXghj1zmklwsnx7+fn9ugSXN8HqU6CajTYMZZRpNQc11HcjsNtjj9nGpuiaNSMuyjYH94Hr9+HGZorG3thT4NiYjE/wDy4iQXEmkcuve8hwFV3fx6vraCytF6lRqWpJfz1XeAaaqDqfVyHb/XFbmOG01yFSkJYU4qU2OkGoAiVWsoFtBmDJ+6JDM5RW1ts2k+bmLfh2xU8azfgGnnEfx6AbT4Y0hb0BRbzb7Jt2wieERGmignRzOly45+i+dBizGowUIJktNvYEE+gwtr5rLgwukaheA3mPSCYUdvN64a0qqhjqSnoXzKY1H5gsMAwncX+7GOfyjeKpVaRotcOhqAMN4J1WaCJUwe0YqAUFz3WSSsaQcnSrEiLF7jnYGI64/MjEkmZJOwBH/ScaZRRBi6s0W1NBEGZ7WiOZw0p5mgo0sQjDdRUWBz5JvzPecQTShA1LSbG1jJ2Jg8uk4Eq+kiZOxn3/LBGcyTCn+zBLKfMCDf8gOQvhcma0mWTQ52WZ9yPy/RE7uiS8WbC4ztSGViJJ+VRNgdyw2I5xz9N+XqA3W4kie4/LHGfzjFibLVBBWCb3YXmwPl32wLUoOK1Sx0rYWgLsdIG1pjDY+8otoCbgyo9MAZ5dsGI/lXAnEGthxTEtznyr74C0ab9cG176B1t9+OOIU4iSCb7bYSoJyvKV8MqK4VUGvhkGhJwQUryNVQDcT93P7sHDL6VPzxvIgk9xe4kj1wLwnL6tVSY09iZ67fl1wzdlWmpEELqUatV92U2vYOx5XA5YW7JULKg1Np3kH90AknlY9YwRTywPmCmw2BMdCQIsOWOMrexFxIDEdYkkcx6nG1cVC1iSqjcRpUc7CbG82tOAtC7OAuPAE/MomAecdrWEf19cGZR2DFdRIawEg77wLR92FCuoMok3MEsZHURt6f749kL82uQReBbzX9jt6YgsXbUbxLhLA6KtRSdXhgifIQP2ZM/KrfL0leWA8pXNR1pkDykLr0xpUWIYbHY3ueWG3F+IM7N4clXiTpEgBUgDUx0tqGnXIBCgGYENvhjh2uo7sNKlbAixmJP9RyJOHQsLnBqlxDRZX0Ns1TJXwnDjL0maRtrIGntMspwPwNdNMHmXZv+XSY/wDUw+mFOWyRQwjBUKwyD7RmQTb78e5XjgAWUIGmpTWDO7h2c+qiLdsabo3NbR9eiUobXG2cfX1QT7jrfs3UbKFX6VXX/wDmMT6ueRwTneOUq9NzTeGbSQCIb/FrORHOA6zEi+AsrX1C+4w7SfAkahpa6is6ykGRj8c8wONqwnr9MBV6v3YtHCrhb0M2xPmv9MbVEBEnbA9GoOce+NqVfVa3aMSBlcgky17bc8MeKKjcKRKgEeLMSBYPVhj2scCEaJJxPcbyrB1YGVMhlJ5CCIPIdes4z9ZkK5p6yT8vNK67FdRNMqtlXTewIYt8txAXmZxiuaqBwWY6Sigj94aRcA/NedgPXG7VVb9kioCB5YHlB3O283ttPW+Oa1V/JqVy5GnVpn7RtfcRfGUQrSF4tTKqEo/sxpJNPchhveL2gg9x3wfkFV6aM1OSQJsP64Jer4kNBgqPMAToYAJocRK69NiecX3j2gtZVAUrHK39VJ+/HALisM3W1JrF4kgBiCZIVgZ3UGDHc4U+M7qzEQwZQCQSCSGMkCw+XcdffDtN0/kb/pGFdP5m9T+LYFCACsM1lQSdSCSRcHexMx0liJGMMxQL1XbUQAzCNW63AkdRI9owzrfMv+X8cYN/iVPf8MTGbQHi0OtkA6HAvEWtgobe+F+e+X3xYdhMBQeoeUn9XxnmIgaSSO/6v649f5Rjyp8i+/44SpK9ypE3wbnHGkYBy+C8/svpiVKZcHDCmCtpqRMTFgDMXA74bVKQAMlYkGdzsQIG20+2FfAPk/zfnhrW+16f/LC0JHVdpmUphjoVoBJYSItpUFb8zNjEje2FeX0VBpL6gTYXWRvtsfqfbBmW/wAep/I/4jCTLbp/M+OXAKhorl0MSFi1lP0MTJnGef0VIWkfkkltIIfmY52tsJvO2MT86f5fwwyyn+P/AJx+AwV9FxC5Sor1aIaksiFJHJtV2Cm7Nz7mMUlOsmW0J5mdwagC3UCysuom9r89xief5j/+RS/6cNOE/wCM/wD5jfhh8GJBSGQDYSUyz+depSaF0JpJ3ubczb7sH5dQEUdhb2GA8x/9u38pwdlfk/XTGw0e98h+6rPdcI8z9ghKuWQOTEEXkC99/wABjIVNLSDIPXBdX5z6YCrb4YMKsTaNerI3jCuo0nBNPbAVTEcldwjsjXK2DSOh/LHLVzq2jAx+zgtd8MCgr9n702Gx0n8MIcy9WrRZkMNTGp7AyvUTz52vY4pOI/I38p/A4A4F8lf/AMr/AOJxl63BCv6Wi0g9/wCxUxSzkDyBuW5PIyBDWE3x1QJQ61YQflBPU3jeB6HC7iPzr/P/AEweN1/XLGW520JpJCPy7MSChRIgFjeTJaDvbtewvinoZ/JsupqUMZLQu5JMn5uZvHfEhwL5av8AMP8A5Yzr/M3qfxx1lQD0X//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pt-BR" sz="1800"/>
          </a:p>
        </p:txBody>
      </p:sp>
      <p:pic>
        <p:nvPicPr>
          <p:cNvPr id="31750" name="Picture 4"/>
          <p:cNvPicPr>
            <a:picLocks noChangeAspect="1" noChangeArrowheads="1"/>
          </p:cNvPicPr>
          <p:nvPr/>
        </p:nvPicPr>
        <p:blipFill>
          <a:blip r:embed="rId4">
            <a:extLst>
              <a:ext uri="{28A0092B-C50C-407E-A947-70E740481C1C}">
                <a14:useLocalDpi xmlns:a14="http://schemas.microsoft.com/office/drawing/2010/main" val="0"/>
              </a:ext>
            </a:extLst>
          </a:blip>
          <a:srcRect l="2052"/>
          <a:stretch>
            <a:fillRect/>
          </a:stretch>
        </p:blipFill>
        <p:spPr bwMode="auto">
          <a:xfrm>
            <a:off x="-142875" y="5900738"/>
            <a:ext cx="681513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4"/>
          <p:cNvPicPr>
            <a:picLocks noChangeAspect="1" noChangeArrowheads="1"/>
          </p:cNvPicPr>
          <p:nvPr/>
        </p:nvPicPr>
        <p:blipFill>
          <a:blip r:embed="rId4">
            <a:extLst>
              <a:ext uri="{28A0092B-C50C-407E-A947-70E740481C1C}">
                <a14:useLocalDpi xmlns:a14="http://schemas.microsoft.com/office/drawing/2010/main" val="0"/>
              </a:ext>
            </a:extLst>
          </a:blip>
          <a:srcRect l="2052" r="55853"/>
          <a:stretch>
            <a:fillRect/>
          </a:stretch>
        </p:blipFill>
        <p:spPr bwMode="auto">
          <a:xfrm>
            <a:off x="6215063" y="5915025"/>
            <a:ext cx="2928937"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6" descr="http://4.bp.blogspot.com/-gQfQ_ek2QeM/Taiw8wM2d0I/AAAAAAAABmc/xT7anbZ9DPI/s1600/indios_uniao_adventist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6088" y="1712913"/>
            <a:ext cx="2139950" cy="1716087"/>
          </a:xfrm>
          <a:prstGeom prst="rect">
            <a:avLst/>
          </a:prstGeom>
          <a:noFill/>
          <a:ln w="38100">
            <a:solidFill>
              <a:srgbClr val="993300"/>
            </a:solidFill>
            <a:miter lim="800000"/>
            <a:headEnd/>
            <a:tailEnd/>
          </a:ln>
          <a:extLst>
            <a:ext uri="{909E8E84-426E-40DD-AFC4-6F175D3DCCD1}">
              <a14:hiddenFill xmlns:a14="http://schemas.microsoft.com/office/drawing/2010/main">
                <a:solidFill>
                  <a:srgbClr val="FFFFFF"/>
                </a:solidFill>
              </a14:hiddenFill>
            </a:ext>
          </a:extLst>
        </p:spPr>
      </p:pic>
      <p:pic>
        <p:nvPicPr>
          <p:cNvPr id="31753" name="Picture 14" descr="http://guiadicas.net/fotos/2010/03/tribos-de-indios-no-brasi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9263" y="3684588"/>
            <a:ext cx="2120900" cy="1644650"/>
          </a:xfrm>
          <a:prstGeom prst="rect">
            <a:avLst/>
          </a:prstGeom>
          <a:noFill/>
          <a:ln w="38100">
            <a:solidFill>
              <a:srgbClr val="9933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3422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556172" cy="784830"/>
          </a:xfrm>
          <a:prstGeom prst="rect">
            <a:avLst/>
          </a:prstGeom>
          <a:noFill/>
        </p:spPr>
        <p:txBody>
          <a:bodyPr wrap="square" rtlCol="0">
            <a:spAutoFit/>
          </a:bodyPr>
          <a:lstStyle/>
          <a:p>
            <a:r>
              <a:rPr lang="pt-BR" sz="4500" dirty="0" smtClean="0">
                <a:solidFill>
                  <a:srgbClr val="C00000"/>
                </a:solidFill>
                <a:latin typeface="Arial Rounded MT Bold" panose="020F0704030504030204" pitchFamily="34" charset="0"/>
              </a:rPr>
              <a:t>1-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inistério de </a:t>
            </a:r>
            <a:r>
              <a:rPr lang="pt-BR" sz="4000" dirty="0" smtClean="0">
                <a:solidFill>
                  <a:srgbClr val="C00000"/>
                </a:solidFill>
                <a:latin typeface="Arial Rounded MT Bold" panose="020F0704030504030204" pitchFamily="34" charset="0"/>
              </a:rPr>
              <a:t>M</a:t>
            </a:r>
            <a:r>
              <a:rPr lang="pt-BR" sz="3500" dirty="0" smtClean="0">
                <a:latin typeface="Arial Rounded MT Bold" panose="020F0704030504030204" pitchFamily="34" charset="0"/>
              </a:rPr>
              <a:t>issões</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tângulo 1"/>
          <p:cNvSpPr/>
          <p:nvPr/>
        </p:nvSpPr>
        <p:spPr>
          <a:xfrm>
            <a:off x="374431" y="1085820"/>
            <a:ext cx="8693688" cy="5262979"/>
          </a:xfrm>
          <a:prstGeom prst="rect">
            <a:avLst/>
          </a:prstGeom>
        </p:spPr>
        <p:txBody>
          <a:bodyPr wrap="square">
            <a:spAutoFit/>
          </a:bodyPr>
          <a:lstStyle/>
          <a:p>
            <a:r>
              <a:rPr lang="pt-BR" sz="2800" b="1" dirty="0"/>
              <a:t>1 – A obra missionária não é um “departamento” da igreja, mas uma das aplicações de sua missão. </a:t>
            </a:r>
          </a:p>
          <a:p>
            <a:r>
              <a:rPr lang="pt-BR" sz="2800" b="1" dirty="0"/>
              <a:t>2 – A maneira mais eficaz da igreja realizar a obra missionária é crescendo em graça e conhecimento de Jesus Cristo</a:t>
            </a:r>
          </a:p>
          <a:p>
            <a:r>
              <a:rPr lang="pt-BR" sz="2800" b="1" dirty="0"/>
              <a:t>3 – A boa realização da obra missionária depende de uma igreja que serve unida em torno de uma mesma estratégia.</a:t>
            </a:r>
          </a:p>
          <a:p>
            <a:r>
              <a:rPr lang="pt-BR" sz="2800" b="1" dirty="0"/>
              <a:t>4 – A aprovação de </a:t>
            </a:r>
            <a:r>
              <a:rPr lang="pt-BR" sz="2800" b="1" dirty="0" smtClean="0"/>
              <a:t>qualquer</a:t>
            </a:r>
          </a:p>
          <a:p>
            <a:r>
              <a:rPr lang="pt-BR" sz="2800" b="1" dirty="0" smtClean="0"/>
              <a:t>projeto </a:t>
            </a:r>
            <a:r>
              <a:rPr lang="pt-BR" sz="2800" b="1" dirty="0"/>
              <a:t>missionário </a:t>
            </a:r>
            <a:r>
              <a:rPr lang="pt-BR" sz="2800" b="1" dirty="0" smtClean="0"/>
              <a:t>ocorre</a:t>
            </a:r>
          </a:p>
          <a:p>
            <a:r>
              <a:rPr lang="pt-BR" sz="2800" b="1" dirty="0" smtClean="0"/>
              <a:t>mediante </a:t>
            </a:r>
            <a:r>
              <a:rPr lang="pt-BR" sz="2800" b="1" dirty="0"/>
              <a:t>os critérios </a:t>
            </a:r>
            <a:endParaRPr lang="pt-BR" sz="2800" b="1" dirty="0" smtClean="0"/>
          </a:p>
          <a:p>
            <a:r>
              <a:rPr lang="pt-BR" sz="2800" b="1" dirty="0" smtClean="0"/>
              <a:t>estabelecidos </a:t>
            </a:r>
            <a:r>
              <a:rPr lang="pt-BR" sz="2800" b="1" dirty="0"/>
              <a:t>junto ao </a:t>
            </a:r>
            <a:r>
              <a:rPr lang="pt-BR" sz="2800" b="1" dirty="0" smtClean="0"/>
              <a:t>M.M.</a:t>
            </a:r>
            <a:endParaRPr lang="pt-BR" sz="2800" b="1" dirty="0"/>
          </a:p>
        </p:txBody>
      </p:sp>
      <p:pic>
        <p:nvPicPr>
          <p:cNvPr id="14" name="Picture 2" descr="http://www.fabiocampana.com.br/wp-content/uploads/2011/10/martelo-jui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589" y="4120930"/>
            <a:ext cx="3509530" cy="23689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18208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Default Design">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1055</TotalTime>
  <Words>1287</Words>
  <Application>Microsoft Office PowerPoint</Application>
  <PresentationFormat>Apresentação na tela (4:3)</PresentationFormat>
  <Paragraphs>252</Paragraphs>
  <Slides>45</Slides>
  <Notes>1</Notes>
  <HiddenSlides>0</HiddenSlides>
  <MMClips>0</MMClips>
  <ScaleCrop>false</ScaleCrop>
  <HeadingPairs>
    <vt:vector size="4" baseType="variant">
      <vt:variant>
        <vt:lpstr>Tema</vt:lpstr>
      </vt:variant>
      <vt:variant>
        <vt:i4>3</vt:i4>
      </vt:variant>
      <vt:variant>
        <vt:lpstr>Títulos de slides</vt:lpstr>
      </vt:variant>
      <vt:variant>
        <vt:i4>45</vt:i4>
      </vt:variant>
    </vt:vector>
  </HeadingPairs>
  <TitlesOfParts>
    <vt:vector size="48" baseType="lpstr">
      <vt:lpstr>Office Theme</vt:lpstr>
      <vt:lpstr>Default Design</vt:lpstr>
      <vt:lpstr>Design padrão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 Mundo –7,0 Bilhões de Pessoas</vt:lpstr>
      <vt:lpstr>AVALIANDO AS “BOAS NOTICIAS”</vt:lpstr>
      <vt:lpstr>AVALIANDO AS “BOAS NOTICIAS”</vt:lpstr>
      <vt:lpstr>AVALIANDO AS “BOAS NOTICIAS”</vt:lpstr>
      <vt:lpstr>AVALIANDO AS “MÁS NOTICIAS”</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Paulo Tavares</dc:creator>
  <cp:lastModifiedBy>User</cp:lastModifiedBy>
  <cp:revision>88</cp:revision>
  <dcterms:created xsi:type="dcterms:W3CDTF">2015-03-06T10:45:28Z</dcterms:created>
  <dcterms:modified xsi:type="dcterms:W3CDTF">2015-05-13T12:43:51Z</dcterms:modified>
</cp:coreProperties>
</file>